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4"/>
  </p:sldMasterIdLst>
  <p:notesMasterIdLst>
    <p:notesMasterId r:id="rId18"/>
  </p:notesMasterIdLst>
  <p:sldIdLst>
    <p:sldId id="256" r:id="rId5"/>
    <p:sldId id="258" r:id="rId6"/>
    <p:sldId id="443" r:id="rId7"/>
    <p:sldId id="428" r:id="rId8"/>
    <p:sldId id="448" r:id="rId9"/>
    <p:sldId id="447" r:id="rId10"/>
    <p:sldId id="446" r:id="rId11"/>
    <p:sldId id="438" r:id="rId12"/>
    <p:sldId id="452" r:id="rId13"/>
    <p:sldId id="449" r:id="rId14"/>
    <p:sldId id="453" r:id="rId15"/>
    <p:sldId id="451" r:id="rId16"/>
    <p:sldId id="426" r:id="rId17"/>
  </p:sldIdLst>
  <p:sldSz cx="9144000" cy="6858000" type="screen4x3"/>
  <p:notesSz cx="6797675" cy="9874250"/>
  <p:custDataLst>
    <p:tags r:id="rId19"/>
  </p:custData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2121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97" autoAdjust="0"/>
    <p:restoredTop sz="94638" autoAdjust="0"/>
  </p:normalViewPr>
  <p:slideViewPr>
    <p:cSldViewPr>
      <p:cViewPr>
        <p:scale>
          <a:sx n="50" d="100"/>
          <a:sy n="50" d="100"/>
        </p:scale>
        <p:origin x="-1860" y="-684"/>
      </p:cViewPr>
      <p:guideLst>
        <p:guide orient="horz" pos="2160"/>
        <p:guide pos="2880"/>
      </p:guideLst>
    </p:cSldViewPr>
  </p:slideViewPr>
  <p:outlineViewPr>
    <p:cViewPr>
      <p:scale>
        <a:sx n="33" d="100"/>
        <a:sy n="33" d="100"/>
      </p:scale>
      <p:origin x="0" y="5988"/>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tags" Target="tags/tag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3713"/>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GB" dirty="0"/>
          </a:p>
        </p:txBody>
      </p:sp>
      <p:sp>
        <p:nvSpPr>
          <p:cNvPr id="3" name="Date Placeholder 2"/>
          <p:cNvSpPr>
            <a:spLocks noGrp="1"/>
          </p:cNvSpPr>
          <p:nvPr>
            <p:ph type="dt" idx="1"/>
          </p:nvPr>
        </p:nvSpPr>
        <p:spPr>
          <a:xfrm>
            <a:off x="3850443" y="0"/>
            <a:ext cx="2945659" cy="493713"/>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8D4DA8F5-F804-4FB2-8A6B-A884CF09C514}" type="datetimeFigureOut">
              <a:rPr lang="en-US"/>
              <a:pPr>
                <a:defRPr/>
              </a:pPr>
              <a:t>2/9/2014</a:t>
            </a:fld>
            <a:endParaRPr lang="en-GB" dirty="0"/>
          </a:p>
        </p:txBody>
      </p:sp>
      <p:sp>
        <p:nvSpPr>
          <p:cNvPr id="4" name="Slide Image Placeholder 3"/>
          <p:cNvSpPr>
            <a:spLocks noGrp="1" noRot="1" noChangeAspect="1"/>
          </p:cNvSpPr>
          <p:nvPr>
            <p:ph type="sldImg" idx="2"/>
          </p:nvPr>
        </p:nvSpPr>
        <p:spPr>
          <a:xfrm>
            <a:off x="931863" y="741363"/>
            <a:ext cx="4933950" cy="3702050"/>
          </a:xfrm>
          <a:prstGeom prst="rect">
            <a:avLst/>
          </a:prstGeom>
          <a:noFill/>
          <a:ln w="12700">
            <a:solidFill>
              <a:prstClr val="black"/>
            </a:solidFill>
          </a:ln>
        </p:spPr>
        <p:txBody>
          <a:bodyPr vert="horz" lIns="91440" tIns="45720" rIns="91440" bIns="45720" rtlCol="0" anchor="ctr"/>
          <a:lstStyle/>
          <a:p>
            <a:pPr lvl="0"/>
            <a:endParaRPr lang="en-GB" noProof="0" dirty="0"/>
          </a:p>
        </p:txBody>
      </p:sp>
      <p:sp>
        <p:nvSpPr>
          <p:cNvPr id="5" name="Notes Placeholder 4"/>
          <p:cNvSpPr>
            <a:spLocks noGrp="1"/>
          </p:cNvSpPr>
          <p:nvPr>
            <p:ph type="body" sz="quarter" idx="3"/>
          </p:nvPr>
        </p:nvSpPr>
        <p:spPr>
          <a:xfrm>
            <a:off x="679768" y="4690269"/>
            <a:ext cx="5438140" cy="4443413"/>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6" name="Footer Placeholder 5"/>
          <p:cNvSpPr>
            <a:spLocks noGrp="1"/>
          </p:cNvSpPr>
          <p:nvPr>
            <p:ph type="ftr" sz="quarter" idx="4"/>
          </p:nvPr>
        </p:nvSpPr>
        <p:spPr>
          <a:xfrm>
            <a:off x="0" y="9378824"/>
            <a:ext cx="2945659" cy="493713"/>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GB" dirty="0"/>
          </a:p>
        </p:txBody>
      </p:sp>
      <p:sp>
        <p:nvSpPr>
          <p:cNvPr id="7" name="Slide Number Placeholder 6"/>
          <p:cNvSpPr>
            <a:spLocks noGrp="1"/>
          </p:cNvSpPr>
          <p:nvPr>
            <p:ph type="sldNum" sz="quarter" idx="5"/>
          </p:nvPr>
        </p:nvSpPr>
        <p:spPr>
          <a:xfrm>
            <a:off x="3850443" y="9378824"/>
            <a:ext cx="2945659" cy="493713"/>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E6C00DB4-E585-43D3-9A29-E1C42556C769}" type="slidenum">
              <a:rPr lang="en-GB"/>
              <a:pPr>
                <a:defRPr/>
              </a:pPr>
              <a:t>‹#›</a:t>
            </a:fld>
            <a:endParaRPr lang="en-GB" dirty="0"/>
          </a:p>
        </p:txBody>
      </p:sp>
    </p:spTree>
    <p:extLst>
      <p:ext uri="{BB962C8B-B14F-4D97-AF65-F5344CB8AC3E}">
        <p14:creationId xmlns:p14="http://schemas.microsoft.com/office/powerpoint/2010/main" val="310232640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bwMode="auto">
          <a:noFill/>
          <a:ln>
            <a:solidFill>
              <a:srgbClr val="000000"/>
            </a:solidFill>
            <a:miter lim="800000"/>
            <a:headEnd/>
            <a:tailEnd/>
          </a:ln>
        </p:spPr>
      </p:sp>
      <p:sp>
        <p:nvSpPr>
          <p:cNvPr id="1331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331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80FBC8F-7200-45DD-A4E3-40F9EE471788}" type="slidenum">
              <a:rPr lang="en-GB"/>
              <a:pPr fontAlgn="base">
                <a:spcBef>
                  <a:spcPct val="0"/>
                </a:spcBef>
                <a:spcAft>
                  <a:spcPct val="0"/>
                </a:spcAft>
              </a:pPr>
              <a:t>1</a:t>
            </a:fld>
            <a:endParaRPr lang="en-GB"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10</a:t>
            </a:fld>
            <a:endParaRPr lang="en-GB"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11</a:t>
            </a:fld>
            <a:endParaRPr lang="en-GB"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12</a:t>
            </a:fld>
            <a:endParaRPr lang="en-GB"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13</a:t>
            </a:fld>
            <a:endParaRPr lang="en-GB"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2</a:t>
            </a:fld>
            <a:endParaRPr lang="en-GB"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3</a:t>
            </a:fld>
            <a:endParaRPr lang="en-GB"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4</a:t>
            </a:fld>
            <a:endParaRPr lang="en-GB"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5</a:t>
            </a:fld>
            <a:endParaRPr lang="en-GB"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6</a:t>
            </a:fld>
            <a:endParaRPr lang="en-GB"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7</a:t>
            </a:fld>
            <a:endParaRPr lang="en-GB"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8</a:t>
            </a:fld>
            <a:endParaRPr lang="en-GB"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9</a:t>
            </a:fld>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 Target="../slides/slide2.xml"/><Relationship Id="rId7" Type="http://schemas.openxmlformats.org/officeDocument/2006/relationships/slide" Target="../slides/slide8.xml"/><Relationship Id="rId12" Type="http://schemas.openxmlformats.org/officeDocument/2006/relationships/slide" Target="../slides/slide12.xml"/><Relationship Id="rId2" Type="http://schemas.openxmlformats.org/officeDocument/2006/relationships/slide" Target="../slides/slide5.xml"/><Relationship Id="rId1" Type="http://schemas.openxmlformats.org/officeDocument/2006/relationships/slideMaster" Target="../slideMasters/slideMaster1.xml"/><Relationship Id="rId6" Type="http://schemas.openxmlformats.org/officeDocument/2006/relationships/slide" Target="../slides/slide7.xml"/><Relationship Id="rId11" Type="http://schemas.openxmlformats.org/officeDocument/2006/relationships/slide" Target="../slides/slide11.xml"/><Relationship Id="rId5" Type="http://schemas.openxmlformats.org/officeDocument/2006/relationships/slide" Target="../slides/slide4.xml"/><Relationship Id="rId10" Type="http://schemas.openxmlformats.org/officeDocument/2006/relationships/slide" Target="../slides/slide10.xml"/><Relationship Id="rId4" Type="http://schemas.openxmlformats.org/officeDocument/2006/relationships/slide" Target="../slides/slide6.xml"/><Relationship Id="rId9" Type="http://schemas.openxmlformats.org/officeDocument/2006/relationships/slide" Target="../slides/slide9.xml"/></Relationships>
</file>

<file path=ppt/slideLayouts/_rels/slideLayout6.xml.rels><?xml version="1.0" encoding="UTF-8" standalone="yes"?>
<Relationships xmlns="http://schemas.openxmlformats.org/package/2006/relationships"><Relationship Id="rId3" Type="http://schemas.openxmlformats.org/officeDocument/2006/relationships/slide" Target="../slides/slide4.xml"/><Relationship Id="rId2" Type="http://schemas.openxmlformats.org/officeDocument/2006/relationships/slide" Target="../slides/slide2.xml"/><Relationship Id="rId1" Type="http://schemas.openxmlformats.org/officeDocument/2006/relationships/slideMaster" Target="../slideMasters/slideMaster1.xml"/><Relationship Id="rId6" Type="http://schemas.openxmlformats.org/officeDocument/2006/relationships/image" Target="../media/image3.gif"/><Relationship Id="rId5" Type="http://schemas.openxmlformats.org/officeDocument/2006/relationships/hyperlink" Target="http://www.google.co.uk/url?sa=i&amp;rct=j&amp;q=ocr+nationals+in+ict+level+02+logo&amp;source=images&amp;cd=&amp;docid=V5m_yCYP-aE2_M&amp;tbnid=DTQOd6LrYrDCGM:&amp;ved=0CAUQjRw&amp;url=http://decv.co.uk/courses/test/&amp;ei=zegkUtL5EcaR0AX1yoCoCA&amp;bvm=bv.51495398,d.d2k&amp;psig=AFQjCNE5H51wUL1lgYhDZQ2VHp_BrKAYtA&amp;ust=1378236999184474" TargetMode="External"/><Relationship Id="rId4" Type="http://schemas.openxmlformats.org/officeDocument/2006/relationships/slide" Target="../slides/slide8.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rookeWeston">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latin typeface="Calibri" pitchFamily="34" charset="0"/>
              <a:cs typeface="Calibri" pitchFamily="34" charset="0"/>
            </a:endParaRPr>
          </a:p>
        </p:txBody>
      </p:sp>
      <p:sp>
        <p:nvSpPr>
          <p:cNvPr id="9" name="Title 8"/>
          <p:cNvSpPr>
            <a:spLocks noGrp="1"/>
          </p:cNvSpPr>
          <p:nvPr>
            <p:ph type="ctrTitle"/>
          </p:nvPr>
        </p:nvSpPr>
        <p:spPr>
          <a:xfrm>
            <a:off x="685800" y="214290"/>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latin typeface="Calibri" pitchFamily="34" charset="0"/>
                <a:cs typeface="Calibri" pitchFamily="34" charset="0"/>
              </a:defRPr>
            </a:lvl1pPr>
            <a:extLst/>
          </a:lstStyle>
          <a:p>
            <a:r>
              <a:rPr kumimoji="0" lang="en-US" smtClean="0"/>
              <a:t>Click to edit Master 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latin typeface="Calibri" pitchFamily="34" charset="0"/>
                <a:cs typeface="Calibri" pitchFamily="34" charset="0"/>
              </a:endParaRPr>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latin typeface="Calibri" pitchFamily="34" charset="0"/>
                <a:cs typeface="Calibri" pitchFamily="34" charset="0"/>
              </a:endParaRPr>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latin typeface="Calibri" pitchFamily="34" charset="0"/>
                <a:cs typeface="Calibri" pitchFamily="34" charset="0"/>
              </a:endParaRPr>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17" name="Subtitle 16"/>
          <p:cNvSpPr>
            <a:spLocks noGrp="1"/>
          </p:cNvSpPr>
          <p:nvPr>
            <p:ph type="subTitle" idx="1"/>
          </p:nvPr>
        </p:nvSpPr>
        <p:spPr>
          <a:xfrm>
            <a:off x="871566" y="5515444"/>
            <a:ext cx="7772400" cy="1199704"/>
          </a:xfrm>
        </p:spPr>
        <p:txBody>
          <a:bodyPr lIns="45720" rIns="45720"/>
          <a:lstStyle>
            <a:lvl1pPr marL="0" marR="64008" indent="0" algn="r">
              <a:buNone/>
              <a:defRPr b="1">
                <a:solidFill>
                  <a:schemeClr val="bg1"/>
                </a:solidFill>
                <a:latin typeface="Calibri" pitchFamily="34" charset="0"/>
                <a:cs typeface="Calibri" pitchFamily="34" charset="0"/>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a:latin typeface="Calibri" pitchFamily="34" charset="0"/>
                <a:cs typeface="Calibri" pitchFamily="34" charset="0"/>
              </a:defRPr>
            </a:lvl1pPr>
            <a:lvl2pPr>
              <a:defRPr>
                <a:latin typeface="Calibri" pitchFamily="34" charset="0"/>
                <a:cs typeface="Calibri" pitchFamily="34" charset="0"/>
              </a:defRPr>
            </a:lvl2pPr>
            <a:lvl3pPr>
              <a:defRPr>
                <a:latin typeface="Calibri" pitchFamily="34" charset="0"/>
                <a:cs typeface="Calibri" pitchFamily="34" charset="0"/>
              </a:defRPr>
            </a:lvl3pPr>
            <a:lvl4pPr>
              <a:defRPr>
                <a:latin typeface="Calibri" pitchFamily="34" charset="0"/>
                <a:cs typeface="Calibri" pitchFamily="34" charset="0"/>
              </a:defRPr>
            </a:lvl4pPr>
            <a:lvl5pPr>
              <a:defRPr>
                <a:latin typeface="Calibri" pitchFamily="34" charset="0"/>
                <a:cs typeface="Calibri" pitchFamily="34" charset="0"/>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Title 6"/>
          <p:cNvSpPr>
            <a:spLocks noGrp="1"/>
          </p:cNvSpPr>
          <p:nvPr>
            <p:ph type="title"/>
          </p:nvPr>
        </p:nvSpPr>
        <p:spPr/>
        <p:txBody>
          <a:bodyPr rtlCol="0"/>
          <a:lstStyle>
            <a:lvl1pPr>
              <a:defRPr>
                <a:latin typeface="Calibri" pitchFamily="34" charset="0"/>
                <a:cs typeface="Calibri" pitchFamily="34" charset="0"/>
              </a:defRPr>
            </a:lvl1pPr>
            <a:extLst/>
          </a:lstStyle>
          <a:p>
            <a:r>
              <a:rPr kumimoji="0" lang="en-US" smtClean="0"/>
              <a:t>Click to edit Master title style</a:t>
            </a:r>
            <a:endParaRPr kumimoji="0"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latin typeface="Calibri" pitchFamily="34" charset="0"/>
                <a:cs typeface="Calibri" pitchFamily="34" charset="0"/>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latin typeface="Calibri" pitchFamily="34" charset="0"/>
                <a:cs typeface="Calibri" pitchFamily="34" charset="0"/>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latin typeface="Calibri" pitchFamily="34" charset="0"/>
              <a:cs typeface="Calibri" pitchFamily="34" charset="0"/>
            </a:endParaRPr>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latin typeface="Calibri" pitchFamily="34" charset="0"/>
              <a:cs typeface="Calibri" pitchFamily="34" charset="0"/>
            </a:endParaRP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000108"/>
            <a:ext cx="4038600" cy="4525963"/>
          </a:xfrm>
        </p:spPr>
        <p:txBody>
          <a:bodyPr/>
          <a:lstStyle>
            <a:lvl1pPr>
              <a:defRPr sz="2800">
                <a:latin typeface="Calibri" pitchFamily="34" charset="0"/>
                <a:cs typeface="Calibri" pitchFamily="34" charset="0"/>
              </a:defRPr>
            </a:lvl1pPr>
            <a:lvl2pPr>
              <a:defRPr sz="2400">
                <a:latin typeface="Calibri" pitchFamily="34" charset="0"/>
                <a:cs typeface="Calibri" pitchFamily="34" charset="0"/>
              </a:defRPr>
            </a:lvl2pPr>
            <a:lvl3pPr>
              <a:defRPr sz="2000">
                <a:latin typeface="Calibri" pitchFamily="34" charset="0"/>
                <a:cs typeface="Calibri" pitchFamily="34" charset="0"/>
              </a:defRPr>
            </a:lvl3pPr>
            <a:lvl4pPr>
              <a:defRPr sz="1800">
                <a:latin typeface="Calibri" pitchFamily="34" charset="0"/>
                <a:cs typeface="Calibri" pitchFamily="34" charset="0"/>
              </a:defRPr>
            </a:lvl4pPr>
            <a:lvl5pPr>
              <a:defRPr sz="1800">
                <a:latin typeface="Calibri" pitchFamily="34" charset="0"/>
                <a:cs typeface="Calibri" pitchFamily="34" charset="0"/>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000108"/>
            <a:ext cx="4038600" cy="4525963"/>
          </a:xfrm>
        </p:spPr>
        <p:txBody>
          <a:bodyPr/>
          <a:lstStyle>
            <a:lvl1pPr>
              <a:defRPr sz="2800">
                <a:latin typeface="Calibri" pitchFamily="34" charset="0"/>
                <a:cs typeface="Calibri" pitchFamily="34" charset="0"/>
              </a:defRPr>
            </a:lvl1pPr>
            <a:lvl2pPr>
              <a:defRPr sz="2400">
                <a:latin typeface="Calibri" pitchFamily="34" charset="0"/>
                <a:cs typeface="Calibri" pitchFamily="34" charset="0"/>
              </a:defRPr>
            </a:lvl2pPr>
            <a:lvl3pPr>
              <a:defRPr sz="2000">
                <a:latin typeface="Calibri" pitchFamily="34" charset="0"/>
                <a:cs typeface="Calibri" pitchFamily="34" charset="0"/>
              </a:defRPr>
            </a:lvl3pPr>
            <a:lvl4pPr>
              <a:defRPr sz="1800">
                <a:latin typeface="Calibri" pitchFamily="34" charset="0"/>
                <a:cs typeface="Calibri" pitchFamily="34" charset="0"/>
              </a:defRPr>
            </a:lvl4pPr>
            <a:lvl5pPr>
              <a:defRPr sz="1800">
                <a:latin typeface="Calibri" pitchFamily="34" charset="0"/>
                <a:cs typeface="Calibri" pitchFamily="34" charset="0"/>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Title 7"/>
          <p:cNvSpPr>
            <a:spLocks noGrp="1"/>
          </p:cNvSpPr>
          <p:nvPr>
            <p:ph type="title"/>
          </p:nvPr>
        </p:nvSpPr>
        <p:spPr/>
        <p:txBody>
          <a:bodyPr rtlCol="0"/>
          <a:lstStyle>
            <a:lvl1pPr>
              <a:defRPr>
                <a:latin typeface="Calibri" pitchFamily="34" charset="0"/>
                <a:cs typeface="Calibri" pitchFamily="34" charset="0"/>
              </a:defRPr>
            </a:lvl1pPr>
            <a:extLst/>
          </a:lstStyle>
          <a:p>
            <a:r>
              <a:rPr kumimoji="0" lang="en-US" smtClean="0"/>
              <a:t>Click to edit Master title style</a:t>
            </a:r>
            <a:endParaRPr kumimoji="0"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LO1 1-7">
    <p:spTree>
      <p:nvGrpSpPr>
        <p:cNvPr id="1" name=""/>
        <p:cNvGrpSpPr/>
        <p:nvPr/>
      </p:nvGrpSpPr>
      <p:grpSpPr>
        <a:xfrm>
          <a:off x="0" y="0"/>
          <a:ext cx="0" cy="0"/>
          <a:chOff x="0" y="0"/>
          <a:chExt cx="0" cy="0"/>
        </a:xfrm>
      </p:grpSpPr>
      <p:sp>
        <p:nvSpPr>
          <p:cNvPr id="6" name="Title 5"/>
          <p:cNvSpPr>
            <a:spLocks noGrp="1"/>
          </p:cNvSpPr>
          <p:nvPr>
            <p:ph type="title"/>
          </p:nvPr>
        </p:nvSpPr>
        <p:spPr>
          <a:xfrm>
            <a:off x="214282" y="-117500"/>
            <a:ext cx="8229600" cy="857256"/>
          </a:xfrm>
        </p:spPr>
        <p:txBody>
          <a:bodyPr rtlCol="0"/>
          <a:lstStyle>
            <a:lvl1pPr>
              <a:defRPr>
                <a:latin typeface="Calibri" pitchFamily="34" charset="0"/>
                <a:cs typeface="Calibri" pitchFamily="34" charset="0"/>
              </a:defRPr>
            </a:lvl1pPr>
            <a:extLst/>
          </a:lstStyle>
          <a:p>
            <a:r>
              <a:rPr kumimoji="0" lang="en-US" smtClean="0"/>
              <a:t>Click to edit Master title style</a:t>
            </a:r>
            <a:endParaRPr kumimoji="0" lang="en-US"/>
          </a:p>
        </p:txBody>
      </p:sp>
      <p:sp>
        <p:nvSpPr>
          <p:cNvPr id="4" name="Round Same Side Corner Rectangle 3">
            <a:hlinkClick r:id="rId2" action="ppaction://hlinksldjump"/>
          </p:cNvPr>
          <p:cNvSpPr/>
          <p:nvPr userDrawn="1"/>
        </p:nvSpPr>
        <p:spPr>
          <a:xfrm>
            <a:off x="2587329" y="692696"/>
            <a:ext cx="39600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sz="1100" b="1" dirty="0" smtClean="0"/>
              <a:t>1</a:t>
            </a:r>
            <a:endParaRPr lang="en-GB" b="1" dirty="0"/>
          </a:p>
        </p:txBody>
      </p:sp>
      <p:sp>
        <p:nvSpPr>
          <p:cNvPr id="5" name="Round Same Side Corner Rectangle 4">
            <a:hlinkClick r:id="rId3" action="ppaction://hlinksldjump"/>
          </p:cNvPr>
          <p:cNvSpPr/>
          <p:nvPr userDrawn="1"/>
        </p:nvSpPr>
        <p:spPr>
          <a:xfrm>
            <a:off x="311404" y="692696"/>
            <a:ext cx="1643074" cy="357190"/>
          </a:xfrm>
          <a:prstGeom prst="round2SameRect">
            <a:avLst/>
          </a:prstGeom>
          <a:effectLst/>
        </p:spPr>
        <p:style>
          <a:lnRef idx="0">
            <a:schemeClr val="accent1"/>
          </a:lnRef>
          <a:fillRef idx="3">
            <a:schemeClr val="accent1"/>
          </a:fillRef>
          <a:effectRef idx="3">
            <a:schemeClr val="accent1"/>
          </a:effectRef>
          <a:fontRef idx="minor">
            <a:schemeClr val="lt1"/>
          </a:fontRef>
        </p:style>
        <p:txBody>
          <a:bodyPr rtlCol="0" anchor="ctr"/>
          <a:lstStyle/>
          <a:p>
            <a:pPr algn="ctr"/>
            <a:r>
              <a:rPr lang="en-GB" b="1" dirty="0" smtClean="0"/>
              <a:t>Assignment</a:t>
            </a:r>
            <a:endParaRPr lang="en-GB" b="1" dirty="0"/>
          </a:p>
        </p:txBody>
      </p:sp>
      <p:sp>
        <p:nvSpPr>
          <p:cNvPr id="7" name="Round Same Side Corner Rectangle 6">
            <a:hlinkClick r:id="rId4" action="ppaction://hlinksldjump"/>
          </p:cNvPr>
          <p:cNvSpPr/>
          <p:nvPr userDrawn="1"/>
        </p:nvSpPr>
        <p:spPr>
          <a:xfrm>
            <a:off x="3065495" y="692696"/>
            <a:ext cx="39600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sz="1100" b="1" dirty="0" smtClean="0"/>
              <a:t>2</a:t>
            </a:r>
            <a:endParaRPr lang="en-GB" b="1" dirty="0"/>
          </a:p>
        </p:txBody>
      </p:sp>
      <p:sp>
        <p:nvSpPr>
          <p:cNvPr id="8" name="Round Same Side Corner Rectangle 7">
            <a:hlinkClick r:id="rId5" action="ppaction://hlinksldjump"/>
          </p:cNvPr>
          <p:cNvSpPr/>
          <p:nvPr userDrawn="1"/>
        </p:nvSpPr>
        <p:spPr>
          <a:xfrm>
            <a:off x="2036644" y="692696"/>
            <a:ext cx="468519" cy="357190"/>
          </a:xfrm>
          <a:prstGeom prst="round2SameRect">
            <a:avLst/>
          </a:prstGeom>
          <a:effectLst/>
        </p:spPr>
        <p:style>
          <a:lnRef idx="0">
            <a:schemeClr val="accent6"/>
          </a:lnRef>
          <a:fillRef idx="3">
            <a:schemeClr val="accent6"/>
          </a:fillRef>
          <a:effectRef idx="3">
            <a:schemeClr val="accent6"/>
          </a:effectRef>
          <a:fontRef idx="minor">
            <a:schemeClr val="lt1"/>
          </a:fontRef>
        </p:style>
        <p:txBody>
          <a:bodyPr rtlCol="0" anchor="ctr"/>
          <a:lstStyle/>
          <a:p>
            <a:pPr algn="ctr"/>
            <a:r>
              <a:rPr lang="en-GB" sz="1000" b="1" dirty="0" smtClean="0"/>
              <a:t>LO3</a:t>
            </a:r>
            <a:endParaRPr lang="en-GB" sz="1400" b="1" dirty="0"/>
          </a:p>
        </p:txBody>
      </p:sp>
      <p:sp>
        <p:nvSpPr>
          <p:cNvPr id="11" name="Round Same Side Corner Rectangle 10">
            <a:hlinkClick r:id="rId6" action="ppaction://hlinksldjump"/>
          </p:cNvPr>
          <p:cNvSpPr/>
          <p:nvPr userDrawn="1"/>
        </p:nvSpPr>
        <p:spPr>
          <a:xfrm>
            <a:off x="3543661" y="692696"/>
            <a:ext cx="39600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sz="1100" b="1" dirty="0" smtClean="0"/>
              <a:t>3</a:t>
            </a:r>
            <a:endParaRPr lang="en-GB" b="1" dirty="0"/>
          </a:p>
        </p:txBody>
      </p:sp>
      <p:sp>
        <p:nvSpPr>
          <p:cNvPr id="13" name="Round Same Side Corner Rectangle 12">
            <a:hlinkClick r:id="rId7" action="ppaction://hlinksldjump"/>
          </p:cNvPr>
          <p:cNvSpPr/>
          <p:nvPr userDrawn="1"/>
        </p:nvSpPr>
        <p:spPr>
          <a:xfrm>
            <a:off x="4021827" y="692696"/>
            <a:ext cx="39600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sz="1100" b="1" dirty="0" smtClean="0"/>
              <a:t>4</a:t>
            </a:r>
            <a:endParaRPr lang="en-GB" b="1" dirty="0"/>
          </a:p>
        </p:txBody>
      </p:sp>
      <p:pic>
        <p:nvPicPr>
          <p:cNvPr id="12" name="Picture 2"/>
          <p:cNvPicPr>
            <a:picLocks noChangeAspect="1" noChangeArrowheads="1"/>
          </p:cNvPicPr>
          <p:nvPr userDrawn="1"/>
        </p:nvPicPr>
        <p:blipFill rotWithShape="1">
          <a:blip r:embed="rId8" cstate="print">
            <a:extLst>
              <a:ext uri="{28A0092B-C50C-407E-A947-70E740481C1C}">
                <a14:useLocalDpi xmlns:a14="http://schemas.microsoft.com/office/drawing/2010/main" val="0"/>
              </a:ext>
            </a:extLst>
          </a:blip>
          <a:srcRect l="26052" t="14956" r="24148" b="39224"/>
          <a:stretch/>
        </p:blipFill>
        <p:spPr bwMode="auto">
          <a:xfrm>
            <a:off x="7596336" y="41926"/>
            <a:ext cx="1440160" cy="7449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Round Same Side Corner Rectangle 9">
            <a:hlinkClick r:id="rId9" action="ppaction://hlinksldjump"/>
          </p:cNvPr>
          <p:cNvSpPr/>
          <p:nvPr userDrawn="1"/>
        </p:nvSpPr>
        <p:spPr>
          <a:xfrm>
            <a:off x="4499992" y="692696"/>
            <a:ext cx="39600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sz="1100" b="1" dirty="0" smtClean="0"/>
              <a:t>5</a:t>
            </a:r>
            <a:endParaRPr lang="en-GB" b="1" dirty="0"/>
          </a:p>
        </p:txBody>
      </p:sp>
      <p:sp>
        <p:nvSpPr>
          <p:cNvPr id="14" name="Round Same Side Corner Rectangle 13">
            <a:hlinkClick r:id="rId9" action="ppaction://hlinksldjump"/>
          </p:cNvPr>
          <p:cNvSpPr/>
          <p:nvPr userDrawn="1"/>
        </p:nvSpPr>
        <p:spPr>
          <a:xfrm>
            <a:off x="4968088" y="692696"/>
            <a:ext cx="39600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sz="1100" b="1" dirty="0" smtClean="0"/>
              <a:t>6</a:t>
            </a:r>
            <a:endParaRPr lang="en-GB" b="1" dirty="0"/>
          </a:p>
        </p:txBody>
      </p:sp>
      <p:sp>
        <p:nvSpPr>
          <p:cNvPr id="15" name="Round Same Side Corner Rectangle 14">
            <a:hlinkClick r:id="rId10" action="ppaction://hlinksldjump"/>
          </p:cNvPr>
          <p:cNvSpPr/>
          <p:nvPr userDrawn="1"/>
        </p:nvSpPr>
        <p:spPr>
          <a:xfrm>
            <a:off x="5436096" y="692696"/>
            <a:ext cx="39600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sz="1100" b="1" dirty="0" smtClean="0"/>
              <a:t>7</a:t>
            </a:r>
            <a:endParaRPr lang="en-GB" b="1" dirty="0"/>
          </a:p>
        </p:txBody>
      </p:sp>
      <p:sp>
        <p:nvSpPr>
          <p:cNvPr id="16" name="Content Placeholder 1"/>
          <p:cNvSpPr txBox="1">
            <a:spLocks/>
          </p:cNvSpPr>
          <p:nvPr userDrawn="1"/>
        </p:nvSpPr>
        <p:spPr>
          <a:xfrm>
            <a:off x="214343" y="1085402"/>
            <a:ext cx="8715375" cy="5583958"/>
          </a:xfrm>
          <a:prstGeom prst="rect">
            <a:avLst/>
          </a:prstGeom>
          <a:solidFill>
            <a:schemeClr val="bg1"/>
          </a:solidFill>
          <a:ln w="38100">
            <a:solidFill>
              <a:schemeClr val="accent3"/>
            </a:solidFill>
          </a:ln>
          <a:effectLst>
            <a:outerShdw blurRad="50800" dist="38100" dir="2700000" algn="tl" rotWithShape="0">
              <a:prstClr val="black">
                <a:alpha val="40000"/>
              </a:prstClr>
            </a:outerShdw>
          </a:effectLst>
        </p:spPr>
        <p:txBody>
          <a:bodyPr vert="horz">
            <a:noAutofit/>
          </a:bodyPr>
          <a:lstStyle/>
          <a:p>
            <a:pPr marL="109728" marR="0" lvl="0" indent="0" algn="l" defTabSz="914400" rtl="0" eaLnBrk="1" fontAlgn="auto" latinLnBrk="0" hangingPunct="1">
              <a:lnSpc>
                <a:spcPct val="100000"/>
              </a:lnSpc>
              <a:spcBef>
                <a:spcPts val="600"/>
              </a:spcBef>
              <a:spcAft>
                <a:spcPts val="600"/>
              </a:spcAft>
              <a:buClr>
                <a:schemeClr val="accent1"/>
              </a:buClr>
              <a:buSzPct val="68000"/>
              <a:buFont typeface="Wingdings 3"/>
              <a:buNone/>
              <a:tabLst/>
              <a:defRPr/>
            </a:pPr>
            <a:endPar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endParaRPr>
          </a:p>
          <a:p>
            <a:pPr marL="109728" marR="0" lvl="0" indent="0" algn="l" defTabSz="914400" rtl="0" eaLnBrk="1" fontAlgn="auto" latinLnBrk="0" hangingPunct="1">
              <a:lnSpc>
                <a:spcPct val="100000"/>
              </a:lnSpc>
              <a:spcBef>
                <a:spcPts val="600"/>
              </a:spcBef>
              <a:spcAft>
                <a:spcPts val="600"/>
              </a:spcAft>
              <a:buClr>
                <a:schemeClr val="accent1"/>
              </a:buClr>
              <a:buSzPct val="68000"/>
              <a:buFont typeface="Wingdings 3"/>
              <a:buNone/>
              <a:tabLst/>
              <a:defRPr/>
            </a:pPr>
            <a: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
            </a:r>
            <a:b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br>
            <a: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
            </a:r>
            <a:b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br>
            <a:endParaRPr kumimoji="0" lang="en-GB" sz="1600" b="0" i="0" u="none" strike="noStrike" kern="1200" cap="none" spc="0" normalizeH="0" baseline="0" noProof="0" dirty="0">
              <a:ln>
                <a:noFill/>
              </a:ln>
              <a:solidFill>
                <a:schemeClr val="tx1"/>
              </a:solidFill>
              <a:effectLst/>
              <a:uLnTx/>
              <a:uFillTx/>
              <a:latin typeface="Calibri" pitchFamily="34" charset="0"/>
              <a:ea typeface="+mn-ea"/>
              <a:cs typeface="Calibri" pitchFamily="34" charset="0"/>
            </a:endParaRPr>
          </a:p>
        </p:txBody>
      </p:sp>
      <p:sp>
        <p:nvSpPr>
          <p:cNvPr id="17" name="Rectangle 3"/>
          <p:cNvSpPr>
            <a:spLocks noChangeArrowheads="1"/>
          </p:cNvSpPr>
          <p:nvPr userDrawn="1"/>
        </p:nvSpPr>
        <p:spPr bwMode="auto">
          <a:xfrm>
            <a:off x="323850" y="1196974"/>
            <a:ext cx="8496300" cy="359817"/>
          </a:xfrm>
          <a:prstGeom prst="rect">
            <a:avLst/>
          </a:prstGeom>
          <a:gradFill rotWithShape="0">
            <a:gsLst>
              <a:gs pos="0">
                <a:srgbClr val="FFFFFF"/>
              </a:gs>
              <a:gs pos="100000">
                <a:srgbClr val="E5B8B7"/>
              </a:gs>
            </a:gsLst>
            <a:lin ang="5400000" scaled="1"/>
          </a:gradFill>
          <a:ln w="12700">
            <a:solidFill>
              <a:srgbClr val="D99594"/>
            </a:solidFill>
            <a:miter lim="800000"/>
            <a:headEnd/>
            <a:tailEnd/>
          </a:ln>
          <a:effectLst>
            <a:outerShdw dist="28398" dir="3806097" algn="ctr" rotWithShape="0">
              <a:srgbClr val="622423">
                <a:alpha val="50000"/>
              </a:srgbClr>
            </a:outerShdw>
          </a:effectLst>
        </p:spPr>
        <p:txBody>
          <a:bodyPr/>
          <a:lstStyle/>
          <a:p>
            <a:r>
              <a:rPr lang="en-US" sz="1600" b="1" dirty="0" smtClean="0">
                <a:latin typeface="Calibri" pitchFamily="34" charset="0"/>
                <a:ea typeface="Calibri" pitchFamily="34" charset="0"/>
                <a:cs typeface="Calibri" pitchFamily="34" charset="0"/>
              </a:rPr>
              <a:t>LO3:</a:t>
            </a:r>
            <a:r>
              <a:rPr lang="en-US" sz="1600" dirty="0" smtClean="0">
                <a:latin typeface="Calibri" pitchFamily="34" charset="0"/>
                <a:ea typeface="Calibri" pitchFamily="34" charset="0"/>
                <a:cs typeface="Calibri" pitchFamily="34" charset="0"/>
              </a:rPr>
              <a:t> </a:t>
            </a:r>
            <a:r>
              <a:rPr lang="en-GB" sz="1600" dirty="0" smtClean="0">
                <a:latin typeface="Calibri" pitchFamily="34" charset="0"/>
              </a:rPr>
              <a:t>Be able to </a:t>
            </a:r>
            <a:r>
              <a:rPr lang="en-GB" sz="1600" dirty="0" smtClean="0"/>
              <a:t>prepare a</a:t>
            </a:r>
            <a:r>
              <a:rPr lang="en-GB" sz="1600" baseline="0" dirty="0" smtClean="0"/>
              <a:t>nd produce a local community video sequences.</a:t>
            </a:r>
            <a:endParaRPr lang="en-ZA" sz="1600" dirty="0">
              <a:latin typeface="Calibri" pitchFamily="34" charset="0"/>
              <a:ea typeface="Calibri" pitchFamily="34" charset="0"/>
              <a:cs typeface="Calibri" pitchFamily="34" charset="0"/>
            </a:endParaRPr>
          </a:p>
        </p:txBody>
      </p:sp>
      <p:sp>
        <p:nvSpPr>
          <p:cNvPr id="18" name="Rectangle 17"/>
          <p:cNvSpPr/>
          <p:nvPr userDrawn="1"/>
        </p:nvSpPr>
        <p:spPr>
          <a:xfrm>
            <a:off x="323528" y="1628800"/>
            <a:ext cx="8496944" cy="646331"/>
          </a:xfrm>
          <a:prstGeom prst="rect">
            <a:avLst/>
          </a:prstGeom>
        </p:spPr>
        <p:txBody>
          <a:bodyPr wrap="square">
            <a:spAutoFit/>
          </a:bodyPr>
          <a:lstStyle/>
          <a:p>
            <a:pPr lvl="0" fontAlgn="auto">
              <a:spcBef>
                <a:spcPts val="0"/>
              </a:spcBef>
              <a:spcAft>
                <a:spcPts val="0"/>
              </a:spcAft>
              <a:defRPr/>
            </a:pPr>
            <a:r>
              <a:rPr lang="en-GB" dirty="0" smtClean="0">
                <a:latin typeface="Calibri" pitchFamily="34" charset="0"/>
                <a:cs typeface="Calibri" pitchFamily="34" charset="0"/>
              </a:rPr>
              <a:t>You need to complete the following tasks in order to effectively create a</a:t>
            </a:r>
            <a:r>
              <a:rPr lang="en-GB" baseline="0" dirty="0" smtClean="0">
                <a:latin typeface="Calibri" pitchFamily="34" charset="0"/>
                <a:cs typeface="Calibri" pitchFamily="34" charset="0"/>
              </a:rPr>
              <a:t> community video sequence</a:t>
            </a:r>
            <a:r>
              <a:rPr lang="en-GB" dirty="0" smtClean="0">
                <a:latin typeface="Calibri" pitchFamily="34" charset="0"/>
                <a:cs typeface="Calibri" pitchFamily="34" charset="0"/>
              </a:rPr>
              <a:t>.</a:t>
            </a:r>
          </a:p>
        </p:txBody>
      </p:sp>
      <p:sp>
        <p:nvSpPr>
          <p:cNvPr id="19" name="Round Same Side Corner Rectangle 18">
            <a:hlinkClick r:id="rId11" action="ppaction://hlinksldjump"/>
          </p:cNvPr>
          <p:cNvSpPr/>
          <p:nvPr userDrawn="1"/>
        </p:nvSpPr>
        <p:spPr>
          <a:xfrm>
            <a:off x="5940152" y="692696"/>
            <a:ext cx="39600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sz="1100" b="1" dirty="0" smtClean="0"/>
              <a:t>8</a:t>
            </a:r>
            <a:endParaRPr lang="en-GB" b="1" dirty="0"/>
          </a:p>
        </p:txBody>
      </p:sp>
      <p:sp>
        <p:nvSpPr>
          <p:cNvPr id="20" name="Round Same Side Corner Rectangle 19">
            <a:hlinkClick r:id="rId12" action="ppaction://hlinksldjump"/>
          </p:cNvPr>
          <p:cNvSpPr/>
          <p:nvPr userDrawn="1"/>
        </p:nvSpPr>
        <p:spPr>
          <a:xfrm>
            <a:off x="6408160" y="692696"/>
            <a:ext cx="39600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sz="1100" b="1" dirty="0" smtClean="0"/>
              <a:t>9</a:t>
            </a:r>
            <a:endParaRPr lang="en-GB" b="1"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O1 8-14">
    <p:spTree>
      <p:nvGrpSpPr>
        <p:cNvPr id="1" name=""/>
        <p:cNvGrpSpPr/>
        <p:nvPr/>
      </p:nvGrpSpPr>
      <p:grpSpPr>
        <a:xfrm>
          <a:off x="0" y="0"/>
          <a:ext cx="0" cy="0"/>
          <a:chOff x="0" y="0"/>
          <a:chExt cx="0" cy="0"/>
        </a:xfrm>
      </p:grpSpPr>
      <p:sp>
        <p:nvSpPr>
          <p:cNvPr id="6" name="Title 5"/>
          <p:cNvSpPr>
            <a:spLocks noGrp="1"/>
          </p:cNvSpPr>
          <p:nvPr>
            <p:ph type="title"/>
          </p:nvPr>
        </p:nvSpPr>
        <p:spPr>
          <a:xfrm>
            <a:off x="214282" y="-117500"/>
            <a:ext cx="8229600" cy="857256"/>
          </a:xfrm>
        </p:spPr>
        <p:txBody>
          <a:bodyPr rtlCol="0"/>
          <a:lstStyle>
            <a:lvl1pPr>
              <a:defRPr>
                <a:latin typeface="Calibri" pitchFamily="34" charset="0"/>
                <a:cs typeface="Calibri" pitchFamily="34" charset="0"/>
              </a:defRPr>
            </a:lvl1pPr>
            <a:extLst/>
          </a:lstStyle>
          <a:p>
            <a:r>
              <a:rPr kumimoji="0" lang="en-US" smtClean="0"/>
              <a:t>Click to edit Master title style</a:t>
            </a:r>
            <a:endParaRPr kumimoji="0" lang="en-US"/>
          </a:p>
        </p:txBody>
      </p:sp>
      <p:sp>
        <p:nvSpPr>
          <p:cNvPr id="4" name="Round Same Side Corner Rectangle 3">
            <a:hlinkClick r:id="" action="ppaction://noaction"/>
          </p:cNvPr>
          <p:cNvSpPr/>
          <p:nvPr userDrawn="1"/>
        </p:nvSpPr>
        <p:spPr>
          <a:xfrm>
            <a:off x="3312750" y="720054"/>
            <a:ext cx="39600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sz="1100" b="1" dirty="0" smtClean="0"/>
              <a:t>12</a:t>
            </a:r>
            <a:endParaRPr lang="en-GB" b="1" dirty="0"/>
          </a:p>
        </p:txBody>
      </p:sp>
      <p:sp>
        <p:nvSpPr>
          <p:cNvPr id="5" name="Round Same Side Corner Rectangle 4">
            <a:hlinkClick r:id="rId2" action="ppaction://hlinksldjump"/>
          </p:cNvPr>
          <p:cNvSpPr/>
          <p:nvPr userDrawn="1"/>
        </p:nvSpPr>
        <p:spPr>
          <a:xfrm>
            <a:off x="311404" y="717964"/>
            <a:ext cx="1643074" cy="357190"/>
          </a:xfrm>
          <a:prstGeom prst="round2SameRect">
            <a:avLst/>
          </a:prstGeom>
          <a:effectLst/>
        </p:spPr>
        <p:style>
          <a:lnRef idx="0">
            <a:schemeClr val="accent1"/>
          </a:lnRef>
          <a:fillRef idx="3">
            <a:schemeClr val="accent1"/>
          </a:fillRef>
          <a:effectRef idx="3">
            <a:schemeClr val="accent1"/>
          </a:effectRef>
          <a:fontRef idx="minor">
            <a:schemeClr val="lt1"/>
          </a:fontRef>
        </p:style>
        <p:txBody>
          <a:bodyPr rtlCol="0" anchor="ctr"/>
          <a:lstStyle/>
          <a:p>
            <a:pPr algn="ctr"/>
            <a:r>
              <a:rPr lang="en-GB" b="1" dirty="0" smtClean="0"/>
              <a:t>Assignment</a:t>
            </a:r>
            <a:endParaRPr lang="en-GB" b="1" dirty="0"/>
          </a:p>
        </p:txBody>
      </p:sp>
      <p:sp>
        <p:nvSpPr>
          <p:cNvPr id="8" name="Round Same Side Corner Rectangle 7">
            <a:hlinkClick r:id="rId3" action="ppaction://hlinksldjump"/>
          </p:cNvPr>
          <p:cNvSpPr/>
          <p:nvPr userDrawn="1"/>
        </p:nvSpPr>
        <p:spPr>
          <a:xfrm>
            <a:off x="2027211" y="720054"/>
            <a:ext cx="468519" cy="357190"/>
          </a:xfrm>
          <a:prstGeom prst="round2SameRect">
            <a:avLst/>
          </a:prstGeom>
          <a:effectLst/>
        </p:spPr>
        <p:style>
          <a:lnRef idx="0">
            <a:schemeClr val="accent6"/>
          </a:lnRef>
          <a:fillRef idx="3">
            <a:schemeClr val="accent6"/>
          </a:fillRef>
          <a:effectRef idx="3">
            <a:schemeClr val="accent6"/>
          </a:effectRef>
          <a:fontRef idx="minor">
            <a:schemeClr val="lt1"/>
          </a:fontRef>
        </p:style>
        <p:txBody>
          <a:bodyPr rtlCol="0" anchor="ctr"/>
          <a:lstStyle/>
          <a:p>
            <a:pPr algn="ctr"/>
            <a:r>
              <a:rPr lang="en-GB" sz="1000" b="1" dirty="0" smtClean="0"/>
              <a:t>LO1</a:t>
            </a:r>
            <a:endParaRPr lang="en-GB" sz="1400" b="1" dirty="0"/>
          </a:p>
        </p:txBody>
      </p:sp>
      <p:sp>
        <p:nvSpPr>
          <p:cNvPr id="7" name="Round Same Side Corner Rectangle 6">
            <a:hlinkClick r:id="" action="ppaction://noaction"/>
          </p:cNvPr>
          <p:cNvSpPr/>
          <p:nvPr userDrawn="1"/>
        </p:nvSpPr>
        <p:spPr>
          <a:xfrm>
            <a:off x="3780758" y="728321"/>
            <a:ext cx="39600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sz="1100" b="1" dirty="0" smtClean="0"/>
              <a:t>13</a:t>
            </a:r>
            <a:endParaRPr lang="en-GB" b="1" dirty="0"/>
          </a:p>
        </p:txBody>
      </p:sp>
      <p:sp>
        <p:nvSpPr>
          <p:cNvPr id="10" name="Round Same Side Corner Rectangle 9">
            <a:hlinkClick r:id="" action="ppaction://noaction"/>
          </p:cNvPr>
          <p:cNvSpPr/>
          <p:nvPr userDrawn="1"/>
        </p:nvSpPr>
        <p:spPr>
          <a:xfrm>
            <a:off x="4248766" y="728321"/>
            <a:ext cx="39600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sz="1100" b="1" dirty="0" smtClean="0"/>
              <a:t>14</a:t>
            </a:r>
            <a:endParaRPr lang="en-GB" b="1" dirty="0"/>
          </a:p>
        </p:txBody>
      </p:sp>
      <p:sp>
        <p:nvSpPr>
          <p:cNvPr id="11" name="Round Same Side Corner Rectangle 10">
            <a:hlinkClick r:id="" action="ppaction://noaction"/>
          </p:cNvPr>
          <p:cNvSpPr/>
          <p:nvPr userDrawn="1"/>
        </p:nvSpPr>
        <p:spPr>
          <a:xfrm>
            <a:off x="4716862" y="728321"/>
            <a:ext cx="39600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sz="1100" b="1" dirty="0" smtClean="0"/>
              <a:t>15</a:t>
            </a:r>
            <a:endParaRPr lang="en-GB" b="1" dirty="0"/>
          </a:p>
        </p:txBody>
      </p:sp>
      <p:sp>
        <p:nvSpPr>
          <p:cNvPr id="12" name="Round Same Side Corner Rectangle 11">
            <a:hlinkClick r:id="" action="ppaction://noaction"/>
          </p:cNvPr>
          <p:cNvSpPr/>
          <p:nvPr userDrawn="1"/>
        </p:nvSpPr>
        <p:spPr>
          <a:xfrm>
            <a:off x="5195564" y="729079"/>
            <a:ext cx="39600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sz="1100" b="1" dirty="0" smtClean="0"/>
              <a:t>16</a:t>
            </a:r>
            <a:endParaRPr lang="en-GB" b="1" dirty="0"/>
          </a:p>
        </p:txBody>
      </p:sp>
      <p:sp>
        <p:nvSpPr>
          <p:cNvPr id="16" name="Round Same Side Corner Rectangle 15">
            <a:hlinkClick r:id="" action="ppaction://noaction"/>
          </p:cNvPr>
          <p:cNvSpPr/>
          <p:nvPr userDrawn="1"/>
        </p:nvSpPr>
        <p:spPr>
          <a:xfrm>
            <a:off x="5663995" y="729079"/>
            <a:ext cx="39600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sz="1100" b="1" dirty="0" smtClean="0"/>
              <a:t>17</a:t>
            </a:r>
            <a:endParaRPr lang="en-GB" b="1" dirty="0"/>
          </a:p>
        </p:txBody>
      </p:sp>
      <p:sp>
        <p:nvSpPr>
          <p:cNvPr id="17" name="Round Same Side Corner Rectangle 16">
            <a:hlinkClick r:id="" action="ppaction://noaction"/>
          </p:cNvPr>
          <p:cNvSpPr/>
          <p:nvPr userDrawn="1"/>
        </p:nvSpPr>
        <p:spPr>
          <a:xfrm>
            <a:off x="6132426" y="729079"/>
            <a:ext cx="39600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sz="1100" b="1" dirty="0" smtClean="0"/>
              <a:t>18</a:t>
            </a:r>
            <a:endParaRPr lang="en-GB" b="1" dirty="0"/>
          </a:p>
        </p:txBody>
      </p:sp>
      <p:sp>
        <p:nvSpPr>
          <p:cNvPr id="20" name="Round Same Side Corner Rectangle 19">
            <a:hlinkClick r:id="rId4" action="ppaction://hlinksldjump"/>
          </p:cNvPr>
          <p:cNvSpPr/>
          <p:nvPr userDrawn="1"/>
        </p:nvSpPr>
        <p:spPr>
          <a:xfrm>
            <a:off x="2567651" y="729079"/>
            <a:ext cx="672668" cy="357190"/>
          </a:xfrm>
          <a:prstGeom prst="round2SameRect">
            <a:avLst/>
          </a:prstGeom>
          <a:effectLst/>
        </p:spPr>
        <p:style>
          <a:lnRef idx="0">
            <a:schemeClr val="accent6"/>
          </a:lnRef>
          <a:fillRef idx="3">
            <a:schemeClr val="accent6"/>
          </a:fillRef>
          <a:effectRef idx="3">
            <a:schemeClr val="accent6"/>
          </a:effectRef>
          <a:fontRef idx="minor">
            <a:schemeClr val="lt1"/>
          </a:fontRef>
        </p:style>
        <p:txBody>
          <a:bodyPr rtlCol="0" anchor="ctr"/>
          <a:lstStyle/>
          <a:p>
            <a:pPr algn="ctr"/>
            <a:r>
              <a:rPr lang="en-GB" sz="1000" b="1" dirty="0" smtClean="0"/>
              <a:t>1-11</a:t>
            </a:r>
            <a:endParaRPr lang="en-GB" sz="1400" b="1" dirty="0"/>
          </a:p>
        </p:txBody>
      </p:sp>
      <p:pic>
        <p:nvPicPr>
          <p:cNvPr id="14" name="Picture 7" descr="http://decv.co.uk/wp-content/uploads/2013/02/OCR-Logo-300x139.gif">
            <a:hlinkClick r:id="rId5"/>
          </p:cNvPr>
          <p:cNvPicPr>
            <a:picLocks noChangeAspect="1" noChangeArrowheads="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7572084" y="0"/>
            <a:ext cx="1571916" cy="7283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4197259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Assignment">
    <p:spTree>
      <p:nvGrpSpPr>
        <p:cNvPr id="1" name=""/>
        <p:cNvGrpSpPr/>
        <p:nvPr/>
      </p:nvGrpSpPr>
      <p:grpSpPr>
        <a:xfrm>
          <a:off x="0" y="0"/>
          <a:ext cx="0" cy="0"/>
          <a:chOff x="0" y="0"/>
          <a:chExt cx="0" cy="0"/>
        </a:xfrm>
      </p:grpSpPr>
      <p:sp>
        <p:nvSpPr>
          <p:cNvPr id="6" name="Title 5"/>
          <p:cNvSpPr>
            <a:spLocks noGrp="1"/>
          </p:cNvSpPr>
          <p:nvPr>
            <p:ph type="title"/>
          </p:nvPr>
        </p:nvSpPr>
        <p:spPr>
          <a:xfrm>
            <a:off x="214282" y="-117500"/>
            <a:ext cx="8229600" cy="857256"/>
          </a:xfrm>
        </p:spPr>
        <p:txBody>
          <a:bodyPr rtlCol="0"/>
          <a:lstStyle>
            <a:lvl1pPr>
              <a:defRPr>
                <a:latin typeface="Calibri" pitchFamily="34" charset="0"/>
                <a:cs typeface="Calibri" pitchFamily="34" charset="0"/>
              </a:defRPr>
            </a:lvl1pPr>
            <a:extLst/>
          </a:lstStyle>
          <a:p>
            <a:r>
              <a:rPr kumimoji="0" lang="en-US" smtClean="0"/>
              <a:t>Click to edit Master title style</a:t>
            </a:r>
            <a:endParaRPr kumimoji="0" lang="en-US"/>
          </a:p>
        </p:txBody>
      </p:sp>
    </p:spTree>
    <p:extLst>
      <p:ext uri="{BB962C8B-B14F-4D97-AF65-F5344CB8AC3E}">
        <p14:creationId xmlns:p14="http://schemas.microsoft.com/office/powerpoint/2010/main" val="4289385718"/>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x">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4"/>
            <a:ext cx="8229600" cy="928694"/>
          </a:xfrm>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142984"/>
            <a:ext cx="4038600" cy="45339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648200" y="1142984"/>
            <a:ext cx="4038600" cy="45339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4"/>
            <a:ext cx="8229600" cy="796908"/>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928670"/>
            <a:ext cx="4038600" cy="45339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928670"/>
            <a:ext cx="4038600" cy="45339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13648" y="5937012"/>
            <a:ext cx="3203848"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latin typeface="Calibri" pitchFamily="34" charset="0"/>
              <a:cs typeface="Calibri" pitchFamily="34" charset="0"/>
            </a:endParaRPr>
          </a:p>
        </p:txBody>
      </p:sp>
      <p:sp>
        <p:nvSpPr>
          <p:cNvPr id="12" name="Freeform 11"/>
          <p:cNvSpPr>
            <a:spLocks/>
          </p:cNvSpPr>
          <p:nvPr/>
        </p:nvSpPr>
        <p:spPr bwMode="auto">
          <a:xfrm>
            <a:off x="1" y="5924550"/>
            <a:ext cx="2339752"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latin typeface="Calibri" pitchFamily="34" charset="0"/>
              <a:cs typeface="Calibri" pitchFamily="34" charset="0"/>
            </a:endParaRPr>
          </a:p>
        </p:txBody>
      </p:sp>
      <p:sp>
        <p:nvSpPr>
          <p:cNvPr id="14" name="Right Triangle 13"/>
          <p:cNvSpPr>
            <a:spLocks/>
          </p:cNvSpPr>
          <p:nvPr/>
        </p:nvSpPr>
        <p:spPr bwMode="auto">
          <a:xfrm>
            <a:off x="-6042" y="5949279"/>
            <a:ext cx="1913746" cy="922841"/>
          </a:xfrm>
          <a:prstGeom prst="rtTriangle">
            <a:avLst/>
          </a:prstGeom>
          <a:blipFill>
            <a:blip r:embed="rId11"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latin typeface="Calibri" pitchFamily="34" charset="0"/>
              <a:cs typeface="Calibri" pitchFamily="34" charset="0"/>
            </a:endParaRPr>
          </a:p>
        </p:txBody>
      </p:sp>
      <p:cxnSp>
        <p:nvCxnSpPr>
          <p:cNvPr id="15" name="Straight Connector 14"/>
          <p:cNvCxnSpPr>
            <a:stCxn id="14" idx="0"/>
            <a:endCxn id="14" idx="4"/>
          </p:cNvCxnSpPr>
          <p:nvPr/>
        </p:nvCxnSpPr>
        <p:spPr>
          <a:xfrm rot="16200000" flipH="1">
            <a:off x="489410" y="5453826"/>
            <a:ext cx="922841" cy="1913746"/>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4"/>
            <a:ext cx="8229600" cy="857256"/>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dirty="0"/>
          </a:p>
        </p:txBody>
      </p:sp>
      <p:sp>
        <p:nvSpPr>
          <p:cNvPr id="30" name="Text Placeholder 29"/>
          <p:cNvSpPr>
            <a:spLocks noGrp="1"/>
          </p:cNvSpPr>
          <p:nvPr>
            <p:ph type="body" idx="1"/>
          </p:nvPr>
        </p:nvSpPr>
        <p:spPr>
          <a:xfrm>
            <a:off x="457200" y="1000108"/>
            <a:ext cx="8229600" cy="4929222"/>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5" r:id="rId6"/>
    <p:sldLayoutId id="2147483704" r:id="rId7"/>
    <p:sldLayoutId id="2147483702" r:id="rId8"/>
    <p:sldLayoutId id="2147483703" r:id="rId9"/>
  </p:sldLayoutIdLst>
  <p:timing>
    <p:tnLst>
      <p:par>
        <p:cTn id="1" dur="indefinite" restart="never" nodeType="tmRoot"/>
      </p:par>
    </p:tnLst>
  </p:timing>
  <p:txStyles>
    <p:titleStyle>
      <a:lvl1pPr algn="l" rtl="0" eaLnBrk="1" latinLnBrk="0" hangingPunct="1">
        <a:spcBef>
          <a:spcPct val="0"/>
        </a:spcBef>
        <a:buNone/>
        <a:defRPr kumimoji="0" sz="4400" b="1" kern="1200">
          <a:solidFill>
            <a:schemeClr val="tx2"/>
          </a:solidFill>
          <a:effectLst>
            <a:outerShdw blurRad="31750" dist="25400" dir="5400000" algn="tl" rotWithShape="0">
              <a:srgbClr val="000000">
                <a:alpha val="25000"/>
              </a:srgbClr>
            </a:outerShdw>
          </a:effectLst>
          <a:latin typeface="Calibri" pitchFamily="34" charset="0"/>
          <a:ea typeface="+mj-ea"/>
          <a:cs typeface="Calibri" pitchFamily="34" charset="0"/>
        </a:defRPr>
      </a:lvl1pPr>
      <a:extLst/>
    </p:titleStyle>
    <p:bodyStyle>
      <a:lvl1pPr marL="365760" indent="-256032" algn="l" rtl="0" eaLnBrk="1" latinLnBrk="0" hangingPunct="1">
        <a:spcBef>
          <a:spcPts val="0"/>
        </a:spcBef>
        <a:spcAft>
          <a:spcPts val="600"/>
        </a:spcAft>
        <a:buClr>
          <a:schemeClr val="accent1"/>
        </a:buClr>
        <a:buSzPct val="68000"/>
        <a:buFont typeface="Wingdings 3"/>
        <a:buChar char=""/>
        <a:defRPr kumimoji="0" sz="2700" kern="1200">
          <a:solidFill>
            <a:schemeClr val="tx1"/>
          </a:solidFill>
          <a:latin typeface="Calibri" pitchFamily="34" charset="0"/>
          <a:ea typeface="+mn-ea"/>
          <a:cs typeface="Calibri" pitchFamily="34" charset="0"/>
        </a:defRPr>
      </a:lvl1pPr>
      <a:lvl2pPr marL="621792" indent="-228600" algn="l" rtl="0" eaLnBrk="1" latinLnBrk="0" hangingPunct="1">
        <a:spcBef>
          <a:spcPts val="0"/>
        </a:spcBef>
        <a:spcAft>
          <a:spcPts val="600"/>
        </a:spcAft>
        <a:buClr>
          <a:schemeClr val="accent1"/>
        </a:buClr>
        <a:buFont typeface="Verdana"/>
        <a:buChar char="◦"/>
        <a:defRPr kumimoji="0" sz="2300" kern="1200">
          <a:solidFill>
            <a:schemeClr val="tx1"/>
          </a:solidFill>
          <a:latin typeface="Calibri" pitchFamily="34" charset="0"/>
          <a:ea typeface="+mn-ea"/>
          <a:cs typeface="Calibri" pitchFamily="34" charset="0"/>
        </a:defRPr>
      </a:lvl2pPr>
      <a:lvl3pPr marL="859536" indent="-228600" algn="l" rtl="0" eaLnBrk="1" latinLnBrk="0" hangingPunct="1">
        <a:spcBef>
          <a:spcPts val="0"/>
        </a:spcBef>
        <a:spcAft>
          <a:spcPts val="600"/>
        </a:spcAft>
        <a:buClr>
          <a:schemeClr val="accent2"/>
        </a:buClr>
        <a:buSzPct val="100000"/>
        <a:buFont typeface="Wingdings 2"/>
        <a:buChar char=""/>
        <a:defRPr kumimoji="0" sz="2100" kern="1200">
          <a:solidFill>
            <a:schemeClr val="tx1"/>
          </a:solidFill>
          <a:latin typeface="Calibri" pitchFamily="34" charset="0"/>
          <a:ea typeface="+mn-ea"/>
          <a:cs typeface="Calibri" pitchFamily="34" charset="0"/>
        </a:defRPr>
      </a:lvl3pPr>
      <a:lvl4pPr marL="1143000" indent="-228600" algn="l" rtl="0" eaLnBrk="1" latinLnBrk="0" hangingPunct="1">
        <a:spcBef>
          <a:spcPts val="0"/>
        </a:spcBef>
        <a:spcAft>
          <a:spcPts val="600"/>
        </a:spcAft>
        <a:buClr>
          <a:schemeClr val="accent2"/>
        </a:buClr>
        <a:buFont typeface="Wingdings 2"/>
        <a:buChar char=""/>
        <a:defRPr kumimoji="0" sz="1900" kern="1200">
          <a:solidFill>
            <a:schemeClr val="tx1"/>
          </a:solidFill>
          <a:latin typeface="Calibri" pitchFamily="34" charset="0"/>
          <a:ea typeface="+mn-ea"/>
          <a:cs typeface="Calibri" pitchFamily="34" charset="0"/>
        </a:defRPr>
      </a:lvl4pPr>
      <a:lvl5pPr marL="1371600" indent="-228600" algn="l" rtl="0" eaLnBrk="1" latinLnBrk="0" hangingPunct="1">
        <a:spcBef>
          <a:spcPts val="0"/>
        </a:spcBef>
        <a:spcAft>
          <a:spcPts val="600"/>
        </a:spcAft>
        <a:buClr>
          <a:schemeClr val="accent2"/>
        </a:buClr>
        <a:buFont typeface="Wingdings 2"/>
        <a:buChar char=""/>
        <a:defRPr kumimoji="0" sz="1800" kern="1200">
          <a:solidFill>
            <a:schemeClr val="tx1"/>
          </a:solidFill>
          <a:latin typeface="Calibri" pitchFamily="34" charset="0"/>
          <a:ea typeface="+mn-ea"/>
          <a:cs typeface="Calibri" pitchFamily="34" charset="0"/>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5.xml"/><Relationship Id="rId5" Type="http://schemas.openxmlformats.org/officeDocument/2006/relationships/image" Target="../media/image10.gif"/><Relationship Id="rId4" Type="http://schemas.openxmlformats.org/officeDocument/2006/relationships/image" Target="../media/image9.gif"/></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5.xml"/><Relationship Id="rId5" Type="http://schemas.openxmlformats.org/officeDocument/2006/relationships/image" Target="../media/image10.gif"/><Relationship Id="rId4" Type="http://schemas.openxmlformats.org/officeDocument/2006/relationships/image" Target="../media/image9.gif"/></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5.xml"/><Relationship Id="rId5" Type="http://schemas.openxmlformats.org/officeDocument/2006/relationships/image" Target="../media/image10.gif"/><Relationship Id="rId4" Type="http://schemas.openxmlformats.org/officeDocument/2006/relationships/image" Target="../media/image7.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8" Type="http://schemas.openxmlformats.org/officeDocument/2006/relationships/hyperlink" Target="CiDA%20-%20Unit%2002%20-%20LO4%20-%20Community%20Animation.pptx" TargetMode="External"/><Relationship Id="rId3" Type="http://schemas.openxmlformats.org/officeDocument/2006/relationships/slide" Target="slide13.xml"/><Relationship Id="rId7" Type="http://schemas.openxmlformats.org/officeDocument/2006/relationships/hyperlink" Target="CiDA%20-%20Unit%2002%20-%20LO1%20-%20Getting%20Organised.pptx"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hyperlink" Target="CiDA%20-%20Unit%2002%20-%20LO2%20-%20Opening%20Sequence.pptx" TargetMode="External"/><Relationship Id="rId5" Type="http://schemas.openxmlformats.org/officeDocument/2006/relationships/hyperlink" Target="CiDA%20-%20Unit%2002%20-%20LO3%20-%20Community%20Videos.pptx" TargetMode="External"/><Relationship Id="rId10" Type="http://schemas.openxmlformats.org/officeDocument/2006/relationships/hyperlink" Target="CiDA%20-%20Unit%2002%20-%20LO6%20-%20End%20of%20Project%20Review.pptx" TargetMode="External"/><Relationship Id="rId4" Type="http://schemas.openxmlformats.org/officeDocument/2006/relationships/slide" Target="slide2.xml"/><Relationship Id="rId9" Type="http://schemas.openxmlformats.org/officeDocument/2006/relationships/hyperlink" Target="CiDA%20-%20Unit%2002%20-%20LO5%20-%20One%20World%20Showcase%20Portfolio.pptx" TargetMode="External"/></Relationships>
</file>

<file path=ppt/slides/_rels/slide3.xml.rels><?xml version="1.0" encoding="UTF-8" standalone="yes"?>
<Relationships xmlns="http://schemas.openxmlformats.org/package/2006/relationships"><Relationship Id="rId8" Type="http://schemas.openxmlformats.org/officeDocument/2006/relationships/hyperlink" Target="CiDA%20-%20Unit%2002%20-%20LO4%20-%20Community%20Animation.pptx" TargetMode="External"/><Relationship Id="rId3" Type="http://schemas.openxmlformats.org/officeDocument/2006/relationships/slide" Target="slide13.xml"/><Relationship Id="rId7" Type="http://schemas.openxmlformats.org/officeDocument/2006/relationships/hyperlink" Target="CiDA%20-%20Unit%2002%20-%20LO1%20-%20Getting%20Organised.pptx"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hyperlink" Target="CiDA%20-%20Unit%2002%20-%20LO2%20-%20Opening%20Sequence.pptx" TargetMode="External"/><Relationship Id="rId5" Type="http://schemas.openxmlformats.org/officeDocument/2006/relationships/hyperlink" Target="CiDA%20-%20Unit%2002%20-%20LO3%20-%20Community%20Videos.pptx" TargetMode="External"/><Relationship Id="rId10" Type="http://schemas.openxmlformats.org/officeDocument/2006/relationships/hyperlink" Target="CiDA%20-%20Unit%2002%20-%20LO6%20-%20End%20of%20Project%20Review.pptx" TargetMode="External"/><Relationship Id="rId4" Type="http://schemas.openxmlformats.org/officeDocument/2006/relationships/slide" Target="slide2.xml"/><Relationship Id="rId9" Type="http://schemas.openxmlformats.org/officeDocument/2006/relationships/hyperlink" Target="CiDA%20-%20Unit%2002%20-%20LO5%20-%20One%20World%20Showcase%20Portfolio.pptx"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5.xml"/><Relationship Id="rId5" Type="http://schemas.openxmlformats.org/officeDocument/2006/relationships/image" Target="../media/image8.png"/><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5.xml"/><Relationship Id="rId5" Type="http://schemas.openxmlformats.org/officeDocument/2006/relationships/image" Target="../media/image10.gif"/><Relationship Id="rId4" Type="http://schemas.openxmlformats.org/officeDocument/2006/relationships/image" Target="../media/image9.gif"/></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9.gif"/><Relationship Id="rId2" Type="http://schemas.openxmlformats.org/officeDocument/2006/relationships/notesSlide" Target="../notesSlides/notesSlide6.xml"/><Relationship Id="rId1" Type="http://schemas.openxmlformats.org/officeDocument/2006/relationships/slideLayout" Target="../slideLayouts/slideLayout5.xml"/><Relationship Id="rId6" Type="http://schemas.openxmlformats.org/officeDocument/2006/relationships/hyperlink" Target="LO2%20-%20Storyboard%202.pdf" TargetMode="External"/><Relationship Id="rId5" Type="http://schemas.openxmlformats.org/officeDocument/2006/relationships/hyperlink" Target="LO2%20-%20Storyboard%201.pdf" TargetMode="External"/><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5.xml"/><Relationship Id="rId4" Type="http://schemas.openxmlformats.org/officeDocument/2006/relationships/image" Target="../media/image9.gif"/></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5.xml"/><Relationship Id="rId5" Type="http://schemas.openxmlformats.org/officeDocument/2006/relationships/image" Target="../media/image9.gif"/><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9.gif"/><Relationship Id="rId2" Type="http://schemas.openxmlformats.org/officeDocument/2006/relationships/notesSlide" Target="../notesSlides/notesSlide9.xml"/><Relationship Id="rId1" Type="http://schemas.openxmlformats.org/officeDocument/2006/relationships/slideLayout" Target="../slideLayouts/slideLayout5.xml"/><Relationship Id="rId6" Type="http://schemas.openxmlformats.org/officeDocument/2006/relationships/hyperlink" Target="LO2%20-%20Storyboard%202.pdf" TargetMode="External"/><Relationship Id="rId5" Type="http://schemas.openxmlformats.org/officeDocument/2006/relationships/hyperlink" Target="LO2%20-%20Storyboard%201.pdf" TargetMode="Externa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99592" y="5949280"/>
            <a:ext cx="8208912" cy="771076"/>
          </a:xfrm>
        </p:spPr>
        <p:txBody>
          <a:bodyPr rtlCol="0">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GB" sz="2900"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Unit 02 </a:t>
            </a:r>
            <a:r>
              <a:rPr lang="en-GB" sz="2900"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t>
            </a:r>
            <a:r>
              <a:rPr lang="en-GB" sz="2900"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Digital Showcase - DA202</a:t>
            </a:r>
            <a:endParaRPr lang="en-GB" sz="2900"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a:p>
            <a:endParaRPr lang="en-GB" sz="2900"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9" name="Footer Placeholder 18"/>
          <p:cNvSpPr txBox="1">
            <a:spLocks/>
          </p:cNvSpPr>
          <p:nvPr/>
        </p:nvSpPr>
        <p:spPr>
          <a:xfrm>
            <a:off x="25583" y="6592267"/>
            <a:ext cx="971944" cy="365125"/>
          </a:xfrm>
          <a:prstGeom prst="rect">
            <a:avLst/>
          </a:prstGeom>
        </p:spPr>
        <p:txBody>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200" b="1" i="0" u="none" strike="noStrike" kern="1200" cap="none" spc="0" normalizeH="0" baseline="0" noProof="0" dirty="0" smtClean="0">
                <a:ln>
                  <a:noFill/>
                </a:ln>
                <a:solidFill>
                  <a:schemeClr val="accent1">
                    <a:tint val="20000"/>
                  </a:schemeClr>
                </a:solidFill>
                <a:effectLst/>
                <a:uLnTx/>
                <a:uFillTx/>
                <a:latin typeface="Calibri" pitchFamily="34" charset="0"/>
                <a:ea typeface="+mn-ea"/>
                <a:cs typeface="Calibri" pitchFamily="34" charset="0"/>
              </a:rPr>
              <a:t>ICT Dept</a:t>
            </a:r>
            <a:endParaRPr kumimoji="0" lang="en-US" sz="1200" b="1" i="0" u="none" strike="noStrike" kern="1200" cap="none" spc="0" normalizeH="0" baseline="0" noProof="0" dirty="0">
              <a:ln>
                <a:noFill/>
              </a:ln>
              <a:solidFill>
                <a:schemeClr val="accent1">
                  <a:tint val="20000"/>
                </a:schemeClr>
              </a:solidFill>
              <a:effectLst/>
              <a:uLnTx/>
              <a:uFillTx/>
              <a:latin typeface="Calibri" pitchFamily="34" charset="0"/>
              <a:ea typeface="+mn-ea"/>
              <a:cs typeface="Calibri" pitchFamily="34" charset="0"/>
            </a:endParaRPr>
          </a:p>
        </p:txBody>
      </p:sp>
      <p:pic>
        <p:nvPicPr>
          <p:cNvPr id="4" name="Picture 3" descr="http://www.cooperstc.com/index_htm_files/25897.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117" y="5575424"/>
            <a:ext cx="904875" cy="1019175"/>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p:cNvSpPr/>
          <p:nvPr/>
        </p:nvSpPr>
        <p:spPr>
          <a:xfrm>
            <a:off x="251520" y="260648"/>
            <a:ext cx="8496944" cy="1584176"/>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GB"/>
          </a:p>
        </p:txBody>
      </p:sp>
      <p:pic>
        <p:nvPicPr>
          <p:cNvPr id="1029" name="Picture 5" descr="http://www.cooperstc.com/index_htm_files/25897.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528" y="404664"/>
            <a:ext cx="1224136" cy="1378764"/>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1547664" y="530677"/>
            <a:ext cx="6912768" cy="892552"/>
          </a:xfrm>
          <a:prstGeom prst="rect">
            <a:avLst/>
          </a:prstGeom>
          <a:noFill/>
        </p:spPr>
        <p:txBody>
          <a:bodyPr wrap="square" rtlCol="0">
            <a:spAutoFit/>
          </a:bodyPr>
          <a:lstStyle/>
          <a:p>
            <a:r>
              <a:rPr lang="en-GB" sz="2400" b="1" dirty="0" smtClean="0">
                <a:solidFill>
                  <a:schemeClr val="tx1">
                    <a:lumMod val="50000"/>
                    <a:lumOff val="50000"/>
                  </a:schemeClr>
                </a:solidFill>
              </a:rPr>
              <a:t>Certificate in Digital Applications – Level 02</a:t>
            </a:r>
            <a:endParaRPr lang="en-GB" sz="2800" b="1" dirty="0" smtClean="0">
              <a:solidFill>
                <a:schemeClr val="tx1">
                  <a:lumMod val="50000"/>
                  <a:lumOff val="50000"/>
                </a:schemeClr>
              </a:solidFill>
            </a:endParaRPr>
          </a:p>
          <a:p>
            <a:r>
              <a:rPr lang="en-GB" sz="2800" b="1" dirty="0">
                <a:solidFill>
                  <a:schemeClr val="tx1">
                    <a:lumMod val="50000"/>
                    <a:lumOff val="50000"/>
                  </a:schemeClr>
                </a:solidFill>
              </a:rPr>
              <a:t>Multimedia Showcase – DA202</a:t>
            </a:r>
          </a:p>
        </p:txBody>
      </p:sp>
      <p:pic>
        <p:nvPicPr>
          <p:cNvPr id="1026" name="Picture 2"/>
          <p:cNvPicPr>
            <a:picLocks noChangeAspect="1" noChangeArrowheads="1"/>
          </p:cNvPicPr>
          <p:nvPr/>
        </p:nvPicPr>
        <p:blipFill rotWithShape="1">
          <a:blip r:embed="rId4">
            <a:extLst>
              <a:ext uri="{28A0092B-C50C-407E-A947-70E740481C1C}">
                <a14:useLocalDpi xmlns:a14="http://schemas.microsoft.com/office/drawing/2010/main" val="0"/>
              </a:ext>
            </a:extLst>
          </a:blip>
          <a:srcRect l="26052" t="14956" r="24148" b="39224"/>
          <a:stretch/>
        </p:blipFill>
        <p:spPr bwMode="auto">
          <a:xfrm>
            <a:off x="3876355" y="2204864"/>
            <a:ext cx="4872109" cy="25202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249375" y="44624"/>
            <a:ext cx="7202945" cy="625434"/>
          </a:xfrm>
        </p:spPr>
        <p:txBody>
          <a:bodyPr>
            <a:noAutofit/>
          </a:bodyPr>
          <a:lstStyle/>
          <a:p>
            <a:r>
              <a:rPr lang="en-GB" sz="3600" dirty="0" smtClean="0"/>
              <a:t>Learning Outcome 3 – Task 7</a:t>
            </a:r>
            <a:endParaRPr lang="en-GB" sz="3600" b="1" dirty="0" smtClean="0"/>
          </a:p>
        </p:txBody>
      </p:sp>
      <p:graphicFrame>
        <p:nvGraphicFramePr>
          <p:cNvPr id="25" name="Table 24"/>
          <p:cNvGraphicFramePr>
            <a:graphicFrameLocks noGrp="1"/>
          </p:cNvGraphicFramePr>
          <p:nvPr>
            <p:extLst>
              <p:ext uri="{D42A27DB-BD31-4B8C-83A1-F6EECF244321}">
                <p14:modId xmlns:p14="http://schemas.microsoft.com/office/powerpoint/2010/main" val="3468742188"/>
              </p:ext>
            </p:extLst>
          </p:nvPr>
        </p:nvGraphicFramePr>
        <p:xfrm>
          <a:off x="6660232" y="2060849"/>
          <a:ext cx="2160240" cy="4392488"/>
        </p:xfrm>
        <a:graphic>
          <a:graphicData uri="http://schemas.openxmlformats.org/drawingml/2006/table">
            <a:tbl>
              <a:tblPr firstRow="1" firstCol="1" lastRow="1" lastCol="1" bandRow="1" bandCol="1">
                <a:tableStyleId>{2D5ABB26-0587-4C30-8999-92F81FD0307C}</a:tableStyleId>
              </a:tblPr>
              <a:tblGrid>
                <a:gridCol w="2160240"/>
              </a:tblGrid>
              <a:tr h="367446">
                <a:tc>
                  <a:txBody>
                    <a:bodyPr/>
                    <a:lstStyle/>
                    <a:p>
                      <a:pPr>
                        <a:spcAft>
                          <a:spcPts val="0"/>
                        </a:spcAft>
                      </a:pPr>
                      <a:endParaRPr lang="en-GB" sz="1400" dirty="0">
                        <a:effectLst/>
                        <a:latin typeface="Times New Roman"/>
                        <a:ea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tUpDiag">
                      <a:fgClr>
                        <a:schemeClr val="tx1"/>
                      </a:fgClr>
                      <a:bgClr>
                        <a:schemeClr val="accent3">
                          <a:lumMod val="50000"/>
                        </a:schemeClr>
                      </a:bgClr>
                    </a:pattFill>
                  </a:tcPr>
                </a:tc>
              </a:tr>
              <a:tr h="4025042">
                <a:tc>
                  <a:txBody>
                    <a:bodyPr/>
                    <a:lstStyle/>
                    <a:p>
                      <a:pPr marL="285750" lvl="0" indent="-285750">
                        <a:spcAft>
                          <a:spcPts val="600"/>
                        </a:spcAft>
                        <a:buFont typeface="Arial" pitchFamily="34" charset="0"/>
                        <a:buChar char="•"/>
                      </a:pPr>
                      <a:r>
                        <a:rPr kumimoji="0" lang="en-GB" sz="1800" kern="1200" dirty="0" smtClean="0">
                          <a:solidFill>
                            <a:schemeClr val="tx1"/>
                          </a:solidFill>
                          <a:effectLst/>
                          <a:latin typeface="Calibri" pitchFamily="34" charset="0"/>
                          <a:ea typeface="+mn-ea"/>
                          <a:cs typeface="Calibri" pitchFamily="34" charset="0"/>
                        </a:rPr>
                        <a:t>Consider of video appropriateness</a:t>
                      </a:r>
                      <a:endParaRPr kumimoji="0" lang="en-GB" sz="1800" kern="1200" baseline="0" dirty="0" smtClean="0">
                        <a:solidFill>
                          <a:schemeClr val="tx1"/>
                        </a:solidFill>
                        <a:effectLst/>
                        <a:latin typeface="Calibri" pitchFamily="34" charset="0"/>
                        <a:ea typeface="+mn-ea"/>
                        <a:cs typeface="Calibri" pitchFamily="34" charset="0"/>
                      </a:endParaRPr>
                    </a:p>
                    <a:p>
                      <a:pPr marL="285750" lvl="0" indent="-285750">
                        <a:spcAft>
                          <a:spcPts val="600"/>
                        </a:spcAft>
                        <a:buFont typeface="Arial" pitchFamily="34" charset="0"/>
                        <a:buChar char="•"/>
                      </a:pPr>
                      <a:r>
                        <a:rPr kumimoji="0" lang="en-GB" sz="1800" kern="1200" baseline="0" dirty="0" smtClean="0">
                          <a:solidFill>
                            <a:schemeClr val="tx1"/>
                          </a:solidFill>
                          <a:effectLst/>
                          <a:latin typeface="Calibri" pitchFamily="34" charset="0"/>
                          <a:ea typeface="+mn-ea"/>
                          <a:cs typeface="Calibri" pitchFamily="34" charset="0"/>
                        </a:rPr>
                        <a:t>Sourced from original footage.</a:t>
                      </a:r>
                    </a:p>
                    <a:p>
                      <a:pPr marL="285750" lvl="0" indent="-285750">
                        <a:spcAft>
                          <a:spcPts val="600"/>
                        </a:spcAft>
                        <a:buFont typeface="Arial" pitchFamily="34" charset="0"/>
                        <a:buChar char="•"/>
                      </a:pPr>
                      <a:r>
                        <a:rPr kumimoji="0" lang="en-GB" sz="1800" kern="1200" baseline="0" dirty="0" smtClean="0">
                          <a:solidFill>
                            <a:schemeClr val="tx1"/>
                          </a:solidFill>
                          <a:effectLst/>
                          <a:latin typeface="Calibri" pitchFamily="34" charset="0"/>
                          <a:ea typeface="+mn-ea"/>
                          <a:cs typeface="Calibri" pitchFamily="34" charset="0"/>
                        </a:rPr>
                        <a:t>Images related to local interest.</a:t>
                      </a:r>
                    </a:p>
                    <a:p>
                      <a:pPr marL="285750" lvl="0" indent="-285750">
                        <a:spcAft>
                          <a:spcPts val="600"/>
                        </a:spcAft>
                        <a:buFont typeface="Arial" pitchFamily="34" charset="0"/>
                        <a:buChar char="•"/>
                      </a:pPr>
                      <a:r>
                        <a:rPr kumimoji="0" lang="en-GB" sz="1800" kern="1200" baseline="0" dirty="0" smtClean="0">
                          <a:solidFill>
                            <a:srgbClr val="FF0000"/>
                          </a:solidFill>
                          <a:effectLst/>
                          <a:latin typeface="Calibri" pitchFamily="34" charset="0"/>
                          <a:ea typeface="+mn-ea"/>
                          <a:cs typeface="Calibri" pitchFamily="34" charset="0"/>
                        </a:rPr>
                        <a:t>Quality of stored videos (M/D)</a:t>
                      </a:r>
                    </a:p>
                    <a:p>
                      <a:pPr marL="285750" lvl="0" indent="-285750">
                        <a:spcAft>
                          <a:spcPts val="600"/>
                        </a:spcAft>
                        <a:buFont typeface="Arial" pitchFamily="34" charset="0"/>
                        <a:buChar char="•"/>
                      </a:pPr>
                      <a:r>
                        <a:rPr kumimoji="0" lang="en-GB" sz="1800" kern="1200" baseline="0" dirty="0" smtClean="0">
                          <a:solidFill>
                            <a:srgbClr val="FF0000"/>
                          </a:solidFill>
                          <a:effectLst/>
                          <a:latin typeface="Calibri" pitchFamily="34" charset="0"/>
                          <a:ea typeface="+mn-ea"/>
                          <a:cs typeface="Calibri" pitchFamily="34" charset="0"/>
                        </a:rPr>
                        <a:t>Consideration of file size and video proportions (M/D)</a:t>
                      </a:r>
                      <a:endParaRPr lang="en-GB" sz="1800" baseline="0" dirty="0">
                        <a:solidFill>
                          <a:srgbClr val="FF0000"/>
                        </a:solidFill>
                        <a:effectLst/>
                        <a:latin typeface="Calibri" pitchFamily="34" charset="0"/>
                        <a:ea typeface="Times New Roman"/>
                        <a:cs typeface="Calibri"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r>
            </a:tbl>
          </a:graphicData>
        </a:graphic>
      </p:graphicFrame>
      <p:pic>
        <p:nvPicPr>
          <p:cNvPr id="32" name="Picture 4" descr="Think About"/>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00031" y="2076520"/>
            <a:ext cx="1876425" cy="33337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50" name="Table 49"/>
          <p:cNvGraphicFramePr>
            <a:graphicFrameLocks noGrp="1"/>
          </p:cNvGraphicFramePr>
          <p:nvPr>
            <p:extLst>
              <p:ext uri="{D42A27DB-BD31-4B8C-83A1-F6EECF244321}">
                <p14:modId xmlns:p14="http://schemas.microsoft.com/office/powerpoint/2010/main" val="1421621"/>
              </p:ext>
            </p:extLst>
          </p:nvPr>
        </p:nvGraphicFramePr>
        <p:xfrm>
          <a:off x="395536" y="2276872"/>
          <a:ext cx="6120680" cy="4028155"/>
        </p:xfrm>
        <a:graphic>
          <a:graphicData uri="http://schemas.openxmlformats.org/drawingml/2006/table">
            <a:tbl>
              <a:tblPr firstRow="1" bandRow="1">
                <a:tableStyleId>{2D5ABB26-0587-4C30-8999-92F81FD0307C}</a:tableStyleId>
              </a:tblPr>
              <a:tblGrid>
                <a:gridCol w="295059"/>
                <a:gridCol w="5825621"/>
              </a:tblGrid>
              <a:tr h="1969722">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GB" sz="1700" b="1"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Task 7 (P/M/D) – </a:t>
                      </a:r>
                      <a:r>
                        <a:rPr lang="en-GB" sz="1700" b="1" dirty="0" smtClean="0">
                          <a:latin typeface="Calibri" pitchFamily="34" charset="0"/>
                          <a:cs typeface="Calibri" pitchFamily="34" charset="0"/>
                        </a:rPr>
                        <a:t>‘One World’ </a:t>
                      </a:r>
                      <a:r>
                        <a:rPr kumimoji="0" lang="en-GB" sz="1700" kern="1200" dirty="0" smtClean="0">
                          <a:solidFill>
                            <a:schemeClr val="tx1"/>
                          </a:solidFill>
                          <a:latin typeface="Calibri" pitchFamily="34" charset="0"/>
                          <a:ea typeface="+mn-ea"/>
                          <a:cs typeface="Calibri" pitchFamily="34" charset="0"/>
                        </a:rPr>
                        <a:t> </a:t>
                      </a:r>
                      <a:r>
                        <a:rPr kumimoji="0" lang="en-GB" sz="1700" kern="1200" dirty="0" smtClean="0">
                          <a:solidFill>
                            <a:schemeClr val="tx1"/>
                          </a:solidFill>
                          <a:effectLst/>
                          <a:latin typeface="Calibri" pitchFamily="34" charset="0"/>
                          <a:ea typeface="+mn-ea"/>
                          <a:cs typeface="Calibri" pitchFamily="34" charset="0"/>
                        </a:rPr>
                        <a:t>would like you to create an movie file that shows aspects of life in your community, this must be an original video featuring an aspect of community life that interests you. For example, a youth club, a local campaign or a festival. </a:t>
                      </a:r>
                      <a:br>
                        <a:rPr kumimoji="0" lang="en-GB" sz="1700" kern="1200" dirty="0" smtClean="0">
                          <a:solidFill>
                            <a:schemeClr val="tx1"/>
                          </a:solidFill>
                          <a:effectLst/>
                          <a:latin typeface="Calibri" pitchFamily="34" charset="0"/>
                          <a:ea typeface="+mn-ea"/>
                          <a:cs typeface="Calibri" pitchFamily="34" charset="0"/>
                        </a:rPr>
                      </a:br>
                      <a:r>
                        <a:rPr kumimoji="0" lang="en-GB" sz="1700" kern="1200" dirty="0" smtClean="0">
                          <a:solidFill>
                            <a:schemeClr val="tx1"/>
                          </a:solidFill>
                          <a:effectLst/>
                          <a:latin typeface="Calibri" pitchFamily="34" charset="0"/>
                          <a:ea typeface="+mn-ea"/>
                          <a:cs typeface="Calibri" pitchFamily="34" charset="0"/>
                        </a:rPr>
                        <a:t>This movie must contain images and text that describes to the target audience what life is like locally. See this as the main section of your main movie file like you would see as a news programme local section.</a:t>
                      </a:r>
                    </a:p>
                  </a:txBody>
                  <a:tcPr>
                    <a:noFill/>
                  </a:tcPr>
                </a:tc>
                <a:tc hMerge="1">
                  <a:txBody>
                    <a:bodyPr/>
                    <a:lstStyle/>
                    <a:p>
                      <a:endParaRPr lang="en-GB" dirty="0"/>
                    </a:p>
                  </a:txBody>
                  <a:tcPr/>
                </a:tc>
              </a:tr>
              <a:tr h="319039">
                <a:tc>
                  <a:txBody>
                    <a:bodyPr/>
                    <a:lstStyle/>
                    <a:p>
                      <a:pPr marL="0" indent="0" algn="ctr" rtl="0" eaLnBrk="1" latinLnBrk="0" hangingPunct="1"/>
                      <a:r>
                        <a:rPr kumimoji="0" lang="en-GB" sz="1700" b="0" kern="1200" dirty="0" smtClean="0">
                          <a:solidFill>
                            <a:schemeClr val="bg1"/>
                          </a:solidFill>
                          <a:latin typeface="Calibri" pitchFamily="34" charset="0"/>
                          <a:ea typeface="+mn-ea"/>
                          <a:cs typeface="Calibri" pitchFamily="34" charset="0"/>
                        </a:rPr>
                        <a:t>7</a:t>
                      </a:r>
                    </a:p>
                  </a:txBody>
                  <a:tcPr anchor="ctr">
                    <a:solidFill>
                      <a:schemeClr val="tx1"/>
                    </a:solidFill>
                  </a:tcPr>
                </a:tc>
                <a:tc row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GB" sz="1700" kern="1200" dirty="0" smtClean="0">
                          <a:solidFill>
                            <a:schemeClr val="tx1"/>
                          </a:solidFill>
                          <a:effectLst/>
                          <a:latin typeface="Calibri" pitchFamily="34" charset="0"/>
                          <a:ea typeface="+mn-ea"/>
                          <a:cs typeface="Calibri" pitchFamily="34" charset="0"/>
                        </a:rPr>
                        <a:t>Source</a:t>
                      </a:r>
                      <a:r>
                        <a:rPr kumimoji="0" lang="en-GB" sz="1700" kern="1200" baseline="0" dirty="0" smtClean="0">
                          <a:solidFill>
                            <a:schemeClr val="tx1"/>
                          </a:solidFill>
                          <a:effectLst/>
                          <a:latin typeface="Calibri" pitchFamily="34" charset="0"/>
                          <a:ea typeface="+mn-ea"/>
                          <a:cs typeface="Calibri" pitchFamily="34" charset="0"/>
                        </a:rPr>
                        <a:t> and store an original video clips for the Digital Showcase.</a:t>
                      </a:r>
                      <a:endParaRPr kumimoji="0" lang="en-GB" sz="1700" kern="1200" dirty="0" smtClean="0">
                        <a:solidFill>
                          <a:schemeClr val="tx1"/>
                        </a:solidFill>
                        <a:effectLst/>
                        <a:latin typeface="Calibri" pitchFamily="34" charset="0"/>
                        <a:ea typeface="+mn-ea"/>
                        <a:cs typeface="Calibri" pitchFamily="34" charset="0"/>
                      </a:endParaRPr>
                    </a:p>
                  </a:txBody>
                  <a:tcPr/>
                </a:tc>
              </a:tr>
              <a:tr h="77688">
                <a:tc rowSpan="2">
                  <a:txBody>
                    <a:bodyPr/>
                    <a:lstStyle/>
                    <a:p>
                      <a:pPr marL="0" indent="0" algn="ctr" rtl="0" eaLnBrk="1" latinLnBrk="0" hangingPunct="1"/>
                      <a:endParaRPr kumimoji="0" lang="en-GB" sz="1700" b="0" kern="1200" dirty="0" smtClean="0">
                        <a:solidFill>
                          <a:schemeClr val="bg1"/>
                        </a:solidFill>
                        <a:latin typeface="Calibri" pitchFamily="34" charset="0"/>
                        <a:ea typeface="+mn-ea"/>
                        <a:cs typeface="Calibri" pitchFamily="34" charset="0"/>
                      </a:endParaRPr>
                    </a:p>
                  </a:txBody>
                  <a:tcPr anchor="ctr">
                    <a:noFill/>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400" b="0" baseline="0" dirty="0" smtClean="0">
                        <a:latin typeface="Calibri" pitchFamily="34" charset="0"/>
                        <a:cs typeface="Calibri" pitchFamily="34" charset="0"/>
                      </a:endParaRPr>
                    </a:p>
                  </a:txBody>
                  <a:tcPr/>
                </a:tc>
              </a:tr>
              <a:tr h="1435867">
                <a:tc vMerge="1">
                  <a:txBody>
                    <a:bodyPr/>
                    <a:lstStyle/>
                    <a:p>
                      <a:endParaRPr lang="en-GB"/>
                    </a:p>
                  </a:txBody>
                  <a:tcPr/>
                </a:tc>
                <a:tc>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kumimoji="0" lang="en-GB" sz="1700" kern="1200" dirty="0" smtClean="0">
                          <a:solidFill>
                            <a:schemeClr val="tx1"/>
                          </a:solidFill>
                          <a:effectLst/>
                          <a:latin typeface="Calibri" pitchFamily="34" charset="0"/>
                          <a:ea typeface="+mn-ea"/>
                          <a:cs typeface="Calibri" pitchFamily="34" charset="0"/>
                        </a:rPr>
                        <a:t>These video clips should  be</a:t>
                      </a:r>
                      <a:r>
                        <a:rPr kumimoji="0" lang="en-GB" sz="1700" kern="1200" baseline="0" dirty="0" smtClean="0">
                          <a:solidFill>
                            <a:schemeClr val="tx1"/>
                          </a:solidFill>
                          <a:effectLst/>
                          <a:latin typeface="Calibri" pitchFamily="34" charset="0"/>
                          <a:ea typeface="+mn-ea"/>
                          <a:cs typeface="Calibri" pitchFamily="34" charset="0"/>
                        </a:rPr>
                        <a:t> between 40 and 50 seconds long and can be spliced together from longer footage.</a:t>
                      </a:r>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kumimoji="0" lang="en-GB" sz="1700" kern="1200" baseline="0" dirty="0" smtClean="0">
                          <a:solidFill>
                            <a:schemeClr val="tx1"/>
                          </a:solidFill>
                          <a:effectLst/>
                          <a:latin typeface="Calibri" pitchFamily="34" charset="0"/>
                          <a:ea typeface="+mn-ea"/>
                          <a:cs typeface="Calibri" pitchFamily="34" charset="0"/>
                        </a:rPr>
                        <a:t>Consideration of all the elements sourced should be put into your source table from LO1.</a:t>
                      </a:r>
                      <a:endParaRPr lang="en-GB" sz="1700" kern="1200" baseline="0" dirty="0" smtClean="0">
                        <a:solidFill>
                          <a:schemeClr val="tx1"/>
                        </a:solidFill>
                        <a:latin typeface="Calibri" pitchFamily="34" charset="0"/>
                        <a:ea typeface="+mn-ea"/>
                        <a:cs typeface="Calibri" pitchFamily="34" charset="0"/>
                      </a:endParaRPr>
                    </a:p>
                  </a:txBody>
                  <a:tcPr/>
                </a:tc>
              </a:tr>
            </a:tbl>
          </a:graphicData>
        </a:graphic>
      </p:graphicFrame>
      <p:pic>
        <p:nvPicPr>
          <p:cNvPr id="11" name="Picture 10" descr="Product"/>
          <p:cNvPicPr/>
          <p:nvPr/>
        </p:nvPicPr>
        <p:blipFill>
          <a:blip r:embed="rId4">
            <a:extLst>
              <a:ext uri="{28A0092B-C50C-407E-A947-70E740481C1C}">
                <a14:useLocalDpi xmlns:a14="http://schemas.microsoft.com/office/drawing/2010/main" val="0"/>
              </a:ext>
            </a:extLst>
          </a:blip>
          <a:srcRect/>
          <a:stretch>
            <a:fillRect/>
          </a:stretch>
        </p:blipFill>
        <p:spPr bwMode="auto">
          <a:xfrm>
            <a:off x="6156176" y="4149080"/>
            <a:ext cx="360040" cy="360040"/>
          </a:xfrm>
          <a:prstGeom prst="rect">
            <a:avLst/>
          </a:prstGeom>
          <a:noFill/>
          <a:ln>
            <a:noFill/>
          </a:ln>
        </p:spPr>
      </p:pic>
      <p:pic>
        <p:nvPicPr>
          <p:cNvPr id="10" name="Picture 9" descr="Evidence"/>
          <p:cNvPicPr/>
          <p:nvPr/>
        </p:nvPicPr>
        <p:blipFill>
          <a:blip r:embed="rId5">
            <a:extLst>
              <a:ext uri="{28A0092B-C50C-407E-A947-70E740481C1C}">
                <a14:useLocalDpi xmlns:a14="http://schemas.microsoft.com/office/drawing/2010/main" val="0"/>
              </a:ext>
            </a:extLst>
          </a:blip>
          <a:srcRect/>
          <a:stretch>
            <a:fillRect/>
          </a:stretch>
        </p:blipFill>
        <p:spPr bwMode="auto">
          <a:xfrm>
            <a:off x="5796136" y="4149080"/>
            <a:ext cx="315466" cy="360040"/>
          </a:xfrm>
          <a:prstGeom prst="rect">
            <a:avLst/>
          </a:prstGeom>
          <a:noFill/>
          <a:ln>
            <a:noFill/>
          </a:ln>
        </p:spPr>
      </p:pic>
    </p:spTree>
    <p:extLst>
      <p:ext uri="{BB962C8B-B14F-4D97-AF65-F5344CB8AC3E}">
        <p14:creationId xmlns:p14="http://schemas.microsoft.com/office/powerpoint/2010/main" val="3510756940"/>
      </p:ext>
    </p:extLst>
  </p:cSld>
  <p:clrMapOvr>
    <a:masterClrMapping/>
  </p:clrMapOvr>
  <p:transition advClick="0"/>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249375" y="44624"/>
            <a:ext cx="7202945" cy="625434"/>
          </a:xfrm>
        </p:spPr>
        <p:txBody>
          <a:bodyPr>
            <a:noAutofit/>
          </a:bodyPr>
          <a:lstStyle/>
          <a:p>
            <a:r>
              <a:rPr lang="en-GB" sz="3600" dirty="0" smtClean="0"/>
              <a:t>Learning Outcome 3 – Task 8</a:t>
            </a:r>
            <a:endParaRPr lang="en-GB" sz="3600" b="1" dirty="0" smtClean="0"/>
          </a:p>
        </p:txBody>
      </p:sp>
      <p:graphicFrame>
        <p:nvGraphicFramePr>
          <p:cNvPr id="25" name="Table 24"/>
          <p:cNvGraphicFramePr>
            <a:graphicFrameLocks noGrp="1"/>
          </p:cNvGraphicFramePr>
          <p:nvPr>
            <p:extLst>
              <p:ext uri="{D42A27DB-BD31-4B8C-83A1-F6EECF244321}">
                <p14:modId xmlns:p14="http://schemas.microsoft.com/office/powerpoint/2010/main" val="2194095854"/>
              </p:ext>
            </p:extLst>
          </p:nvPr>
        </p:nvGraphicFramePr>
        <p:xfrm>
          <a:off x="6660232" y="2060849"/>
          <a:ext cx="2160240" cy="4392488"/>
        </p:xfrm>
        <a:graphic>
          <a:graphicData uri="http://schemas.openxmlformats.org/drawingml/2006/table">
            <a:tbl>
              <a:tblPr firstRow="1" firstCol="1" lastRow="1" lastCol="1" bandRow="1" bandCol="1">
                <a:tableStyleId>{2D5ABB26-0587-4C30-8999-92F81FD0307C}</a:tableStyleId>
              </a:tblPr>
              <a:tblGrid>
                <a:gridCol w="2160240"/>
              </a:tblGrid>
              <a:tr h="367446">
                <a:tc>
                  <a:txBody>
                    <a:bodyPr/>
                    <a:lstStyle/>
                    <a:p>
                      <a:pPr>
                        <a:spcAft>
                          <a:spcPts val="0"/>
                        </a:spcAft>
                      </a:pPr>
                      <a:endParaRPr lang="en-GB" sz="1400" dirty="0">
                        <a:effectLst/>
                        <a:latin typeface="Times New Roman"/>
                        <a:ea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tUpDiag">
                      <a:fgClr>
                        <a:schemeClr val="tx1"/>
                      </a:fgClr>
                      <a:bgClr>
                        <a:schemeClr val="accent3">
                          <a:lumMod val="50000"/>
                        </a:schemeClr>
                      </a:bgClr>
                    </a:pattFill>
                  </a:tcPr>
                </a:tc>
              </a:tr>
              <a:tr h="4025042">
                <a:tc>
                  <a:txBody>
                    <a:bodyPr/>
                    <a:lstStyle/>
                    <a:p>
                      <a:pPr marL="285750" lvl="0" indent="-285750">
                        <a:spcAft>
                          <a:spcPts val="600"/>
                        </a:spcAft>
                        <a:buFont typeface="Arial" pitchFamily="34" charset="0"/>
                        <a:buChar char="•"/>
                      </a:pPr>
                      <a:r>
                        <a:rPr kumimoji="0" lang="en-GB" sz="1800" kern="1200" dirty="0" smtClean="0">
                          <a:solidFill>
                            <a:schemeClr val="tx1"/>
                          </a:solidFill>
                          <a:effectLst/>
                          <a:latin typeface="Calibri" pitchFamily="34" charset="0"/>
                          <a:ea typeface="+mn-ea"/>
                          <a:cs typeface="Calibri" pitchFamily="34" charset="0"/>
                        </a:rPr>
                        <a:t>Consider of video appropriateness</a:t>
                      </a:r>
                      <a:endParaRPr kumimoji="0" lang="en-GB" sz="1800" kern="1200" baseline="0" dirty="0" smtClean="0">
                        <a:solidFill>
                          <a:schemeClr val="tx1"/>
                        </a:solidFill>
                        <a:effectLst/>
                        <a:latin typeface="Calibri" pitchFamily="34" charset="0"/>
                        <a:ea typeface="+mn-ea"/>
                        <a:cs typeface="Calibri" pitchFamily="34" charset="0"/>
                      </a:endParaRPr>
                    </a:p>
                    <a:p>
                      <a:pPr marL="285750" lvl="0" indent="-285750">
                        <a:spcAft>
                          <a:spcPts val="600"/>
                        </a:spcAft>
                        <a:buFont typeface="Arial" pitchFamily="34" charset="0"/>
                        <a:buChar char="•"/>
                      </a:pPr>
                      <a:r>
                        <a:rPr kumimoji="0" lang="en-GB" sz="1800" kern="1200" baseline="0" dirty="0" smtClean="0">
                          <a:solidFill>
                            <a:schemeClr val="tx1"/>
                          </a:solidFill>
                          <a:effectLst/>
                          <a:latin typeface="Calibri" pitchFamily="34" charset="0"/>
                          <a:ea typeface="+mn-ea"/>
                          <a:cs typeface="Calibri" pitchFamily="34" charset="0"/>
                        </a:rPr>
                        <a:t>Sourced from original footage.</a:t>
                      </a:r>
                    </a:p>
                    <a:p>
                      <a:pPr marL="285750" lvl="0" indent="-285750">
                        <a:spcAft>
                          <a:spcPts val="600"/>
                        </a:spcAft>
                        <a:buFont typeface="Arial" pitchFamily="34" charset="0"/>
                        <a:buChar char="•"/>
                      </a:pPr>
                      <a:r>
                        <a:rPr kumimoji="0" lang="en-GB" sz="1800" kern="1200" baseline="0" dirty="0" smtClean="0">
                          <a:solidFill>
                            <a:schemeClr val="tx1"/>
                          </a:solidFill>
                          <a:effectLst/>
                          <a:latin typeface="Calibri" pitchFamily="34" charset="0"/>
                          <a:ea typeface="+mn-ea"/>
                          <a:cs typeface="Calibri" pitchFamily="34" charset="0"/>
                        </a:rPr>
                        <a:t>Images related to local interest.</a:t>
                      </a:r>
                    </a:p>
                    <a:p>
                      <a:pPr marL="285750" lvl="0" indent="-285750">
                        <a:spcAft>
                          <a:spcPts val="600"/>
                        </a:spcAft>
                        <a:buFont typeface="Arial" pitchFamily="34" charset="0"/>
                        <a:buChar char="•"/>
                      </a:pPr>
                      <a:r>
                        <a:rPr kumimoji="0" lang="en-GB" sz="1800" kern="1200" baseline="0" dirty="0" smtClean="0">
                          <a:solidFill>
                            <a:srgbClr val="FF0000"/>
                          </a:solidFill>
                          <a:effectLst/>
                          <a:latin typeface="Calibri" pitchFamily="34" charset="0"/>
                          <a:ea typeface="+mn-ea"/>
                          <a:cs typeface="Calibri" pitchFamily="34" charset="0"/>
                        </a:rPr>
                        <a:t>Quality of stored videos (M/D)</a:t>
                      </a:r>
                    </a:p>
                    <a:p>
                      <a:pPr marL="285750" lvl="0" indent="-285750">
                        <a:spcAft>
                          <a:spcPts val="600"/>
                        </a:spcAft>
                        <a:buFont typeface="Arial" pitchFamily="34" charset="0"/>
                        <a:buChar char="•"/>
                      </a:pPr>
                      <a:r>
                        <a:rPr kumimoji="0" lang="en-GB" sz="1800" kern="1200" baseline="0" dirty="0" smtClean="0">
                          <a:solidFill>
                            <a:srgbClr val="FF0000"/>
                          </a:solidFill>
                          <a:effectLst/>
                          <a:latin typeface="Calibri" pitchFamily="34" charset="0"/>
                          <a:ea typeface="+mn-ea"/>
                          <a:cs typeface="Calibri" pitchFamily="34" charset="0"/>
                        </a:rPr>
                        <a:t>Consideration of file size and video proportions (M/D)</a:t>
                      </a:r>
                      <a:endParaRPr lang="en-GB" sz="1800" baseline="0" dirty="0">
                        <a:solidFill>
                          <a:srgbClr val="FF0000"/>
                        </a:solidFill>
                        <a:effectLst/>
                        <a:latin typeface="Calibri" pitchFamily="34" charset="0"/>
                        <a:ea typeface="Times New Roman"/>
                        <a:cs typeface="Calibri"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r>
            </a:tbl>
          </a:graphicData>
        </a:graphic>
      </p:graphicFrame>
      <p:pic>
        <p:nvPicPr>
          <p:cNvPr id="32" name="Picture 4" descr="Think About"/>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00031" y="2076520"/>
            <a:ext cx="1876425" cy="33337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50" name="Table 49"/>
          <p:cNvGraphicFramePr>
            <a:graphicFrameLocks noGrp="1"/>
          </p:cNvGraphicFramePr>
          <p:nvPr>
            <p:extLst>
              <p:ext uri="{D42A27DB-BD31-4B8C-83A1-F6EECF244321}">
                <p14:modId xmlns:p14="http://schemas.microsoft.com/office/powerpoint/2010/main" val="1757951779"/>
              </p:ext>
            </p:extLst>
          </p:nvPr>
        </p:nvGraphicFramePr>
        <p:xfrm>
          <a:off x="395536" y="2276872"/>
          <a:ext cx="6120680" cy="4209547"/>
        </p:xfrm>
        <a:graphic>
          <a:graphicData uri="http://schemas.openxmlformats.org/drawingml/2006/table">
            <a:tbl>
              <a:tblPr firstRow="1" bandRow="1">
                <a:tableStyleId>{2D5ABB26-0587-4C30-8999-92F81FD0307C}</a:tableStyleId>
              </a:tblPr>
              <a:tblGrid>
                <a:gridCol w="295059"/>
                <a:gridCol w="5825621"/>
              </a:tblGrid>
              <a:tr h="1969722">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GB" sz="1700" b="1"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Task 8 (P/M/D) – </a:t>
                      </a:r>
                      <a:r>
                        <a:rPr lang="en-GB" sz="1700" b="1" dirty="0" smtClean="0">
                          <a:latin typeface="Calibri" pitchFamily="34" charset="0"/>
                          <a:cs typeface="Calibri" pitchFamily="34" charset="0"/>
                        </a:rPr>
                        <a:t>‘One World’ </a:t>
                      </a:r>
                      <a:r>
                        <a:rPr kumimoji="0" lang="en-GB" sz="1700" kern="1200" dirty="0" smtClean="0">
                          <a:solidFill>
                            <a:schemeClr val="tx1"/>
                          </a:solidFill>
                          <a:latin typeface="Calibri" pitchFamily="34" charset="0"/>
                          <a:ea typeface="+mn-ea"/>
                          <a:cs typeface="Calibri" pitchFamily="34" charset="0"/>
                        </a:rPr>
                        <a:t> </a:t>
                      </a:r>
                      <a:r>
                        <a:rPr kumimoji="0" lang="en-GB" sz="1700" kern="1200" dirty="0" smtClean="0">
                          <a:solidFill>
                            <a:schemeClr val="tx1"/>
                          </a:solidFill>
                          <a:effectLst/>
                          <a:latin typeface="Calibri" pitchFamily="34" charset="0"/>
                          <a:ea typeface="+mn-ea"/>
                          <a:cs typeface="Calibri" pitchFamily="34" charset="0"/>
                        </a:rPr>
                        <a:t>would like you to create an movie file that shows aspects of life in your community, this must be an original video featuring an aspect of community life that interests you. For example, a youth club, a local campaign or a festival. </a:t>
                      </a:r>
                      <a:br>
                        <a:rPr kumimoji="0" lang="en-GB" sz="1700" kern="1200" dirty="0" smtClean="0">
                          <a:solidFill>
                            <a:schemeClr val="tx1"/>
                          </a:solidFill>
                          <a:effectLst/>
                          <a:latin typeface="Calibri" pitchFamily="34" charset="0"/>
                          <a:ea typeface="+mn-ea"/>
                          <a:cs typeface="Calibri" pitchFamily="34" charset="0"/>
                        </a:rPr>
                      </a:br>
                      <a:r>
                        <a:rPr kumimoji="0" lang="en-GB" sz="1700" kern="1200" dirty="0" smtClean="0">
                          <a:solidFill>
                            <a:schemeClr val="tx1"/>
                          </a:solidFill>
                          <a:effectLst/>
                          <a:latin typeface="Calibri" pitchFamily="34" charset="0"/>
                          <a:ea typeface="+mn-ea"/>
                          <a:cs typeface="Calibri" pitchFamily="34" charset="0"/>
                        </a:rPr>
                        <a:t>This movie must contain images and text that describes to the target audience what life is like locally. See this as the main section of your main movie file like you would see as a news programme local section.</a:t>
                      </a:r>
                    </a:p>
                  </a:txBody>
                  <a:tcPr>
                    <a:noFill/>
                  </a:tcPr>
                </a:tc>
                <a:tc hMerge="1">
                  <a:txBody>
                    <a:bodyPr/>
                    <a:lstStyle/>
                    <a:p>
                      <a:endParaRPr lang="en-GB" dirty="0"/>
                    </a:p>
                  </a:txBody>
                  <a:tcPr/>
                </a:tc>
              </a:tr>
              <a:tr h="319039">
                <a:tc>
                  <a:txBody>
                    <a:bodyPr/>
                    <a:lstStyle/>
                    <a:p>
                      <a:pPr marL="0" indent="0" algn="ctr" rtl="0" eaLnBrk="1" latinLnBrk="0" hangingPunct="1"/>
                      <a:r>
                        <a:rPr kumimoji="0" lang="en-GB" sz="1700" b="0" kern="1200" dirty="0" smtClean="0">
                          <a:solidFill>
                            <a:schemeClr val="bg1"/>
                          </a:solidFill>
                          <a:latin typeface="Calibri" pitchFamily="34" charset="0"/>
                          <a:ea typeface="+mn-ea"/>
                          <a:cs typeface="Calibri" pitchFamily="34" charset="0"/>
                        </a:rPr>
                        <a:t>8</a:t>
                      </a:r>
                    </a:p>
                  </a:txBody>
                  <a:tcPr anchor="ctr">
                    <a:solidFill>
                      <a:schemeClr val="tx1"/>
                    </a:solidFill>
                  </a:tcPr>
                </a:tc>
                <a:tc row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GB" sz="1700" kern="1200" dirty="0" smtClean="0">
                          <a:solidFill>
                            <a:schemeClr val="tx1"/>
                          </a:solidFill>
                          <a:effectLst/>
                          <a:latin typeface="Calibri" pitchFamily="34" charset="0"/>
                          <a:ea typeface="+mn-ea"/>
                          <a:cs typeface="Calibri" pitchFamily="34" charset="0"/>
                        </a:rPr>
                        <a:t>Evidence</a:t>
                      </a:r>
                      <a:r>
                        <a:rPr kumimoji="0" lang="en-GB" sz="1700" kern="1200" baseline="0" dirty="0" smtClean="0">
                          <a:solidFill>
                            <a:schemeClr val="tx1"/>
                          </a:solidFill>
                          <a:effectLst/>
                          <a:latin typeface="Calibri" pitchFamily="34" charset="0"/>
                          <a:ea typeface="+mn-ea"/>
                          <a:cs typeface="Calibri" pitchFamily="34" charset="0"/>
                        </a:rPr>
                        <a:t> creating the original video clips for the Digital Showcase to include text and sound.</a:t>
                      </a:r>
                      <a:endParaRPr kumimoji="0" lang="en-GB" sz="1700" kern="1200" dirty="0" smtClean="0">
                        <a:solidFill>
                          <a:schemeClr val="tx1"/>
                        </a:solidFill>
                        <a:effectLst/>
                        <a:latin typeface="Calibri" pitchFamily="34" charset="0"/>
                        <a:ea typeface="+mn-ea"/>
                        <a:cs typeface="Calibri" pitchFamily="34" charset="0"/>
                      </a:endParaRPr>
                    </a:p>
                  </a:txBody>
                  <a:tcPr/>
                </a:tc>
              </a:tr>
              <a:tr h="235812">
                <a:tc rowSpan="2">
                  <a:txBody>
                    <a:bodyPr/>
                    <a:lstStyle/>
                    <a:p>
                      <a:pPr marL="0" indent="0" algn="ctr" rtl="0" eaLnBrk="1" latinLnBrk="0" hangingPunct="1"/>
                      <a:endParaRPr kumimoji="0" lang="en-GB" sz="1700" b="0" kern="1200" dirty="0" smtClean="0">
                        <a:solidFill>
                          <a:schemeClr val="bg1"/>
                        </a:solidFill>
                        <a:latin typeface="Calibri" pitchFamily="34" charset="0"/>
                        <a:ea typeface="+mn-ea"/>
                        <a:cs typeface="Calibri" pitchFamily="34" charset="0"/>
                      </a:endParaRPr>
                    </a:p>
                  </a:txBody>
                  <a:tcPr anchor="ctr">
                    <a:noFill/>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400" b="0" baseline="0" dirty="0" smtClean="0">
                        <a:latin typeface="Calibri" pitchFamily="34" charset="0"/>
                        <a:cs typeface="Calibri" pitchFamily="34" charset="0"/>
                      </a:endParaRPr>
                    </a:p>
                  </a:txBody>
                  <a:tcPr/>
                </a:tc>
              </a:tr>
              <a:tr h="1435867">
                <a:tc vMerge="1">
                  <a:txBody>
                    <a:bodyPr/>
                    <a:lstStyle/>
                    <a:p>
                      <a:endParaRPr lang="en-GB"/>
                    </a:p>
                  </a:txBody>
                  <a:tcPr/>
                </a:tc>
                <a:tc>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kumimoji="0" lang="en-GB" sz="1700" kern="1200" dirty="0" smtClean="0">
                          <a:solidFill>
                            <a:schemeClr val="tx1"/>
                          </a:solidFill>
                          <a:effectLst/>
                          <a:latin typeface="Calibri" pitchFamily="34" charset="0"/>
                          <a:ea typeface="+mn-ea"/>
                          <a:cs typeface="Calibri" pitchFamily="34" charset="0"/>
                        </a:rPr>
                        <a:t>These video clips should  be</a:t>
                      </a:r>
                      <a:r>
                        <a:rPr kumimoji="0" lang="en-GB" sz="1700" kern="1200" baseline="0" dirty="0" smtClean="0">
                          <a:solidFill>
                            <a:schemeClr val="tx1"/>
                          </a:solidFill>
                          <a:effectLst/>
                          <a:latin typeface="Calibri" pitchFamily="34" charset="0"/>
                          <a:ea typeface="+mn-ea"/>
                          <a:cs typeface="Calibri" pitchFamily="34" charset="0"/>
                        </a:rPr>
                        <a:t> between 40 and 50 seconds long and can be spliced together from longer footage.</a:t>
                      </a:r>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kumimoji="0" lang="en-GB" sz="1700" kern="1200" baseline="0" dirty="0" smtClean="0">
                          <a:solidFill>
                            <a:schemeClr val="tx1"/>
                          </a:solidFill>
                          <a:effectLst/>
                          <a:latin typeface="Calibri" pitchFamily="34" charset="0"/>
                          <a:ea typeface="+mn-ea"/>
                          <a:cs typeface="Calibri" pitchFamily="34" charset="0"/>
                        </a:rPr>
                        <a:t>Consideration of all the elements sourced should be put into your source table from LO1.</a:t>
                      </a:r>
                      <a:endParaRPr lang="en-GB" sz="1700" kern="1200" baseline="0" dirty="0" smtClean="0">
                        <a:solidFill>
                          <a:schemeClr val="tx1"/>
                        </a:solidFill>
                        <a:latin typeface="Calibri" pitchFamily="34" charset="0"/>
                        <a:ea typeface="+mn-ea"/>
                        <a:cs typeface="Calibri" pitchFamily="34" charset="0"/>
                      </a:endParaRPr>
                    </a:p>
                  </a:txBody>
                  <a:tcPr/>
                </a:tc>
              </a:tr>
            </a:tbl>
          </a:graphicData>
        </a:graphic>
      </p:graphicFrame>
      <p:pic>
        <p:nvPicPr>
          <p:cNvPr id="11" name="Picture 10" descr="Product"/>
          <p:cNvPicPr/>
          <p:nvPr/>
        </p:nvPicPr>
        <p:blipFill>
          <a:blip r:embed="rId4">
            <a:extLst>
              <a:ext uri="{28A0092B-C50C-407E-A947-70E740481C1C}">
                <a14:useLocalDpi xmlns:a14="http://schemas.microsoft.com/office/drawing/2010/main" val="0"/>
              </a:ext>
            </a:extLst>
          </a:blip>
          <a:srcRect/>
          <a:stretch>
            <a:fillRect/>
          </a:stretch>
        </p:blipFill>
        <p:spPr bwMode="auto">
          <a:xfrm>
            <a:off x="6156176" y="4149080"/>
            <a:ext cx="360040" cy="360040"/>
          </a:xfrm>
          <a:prstGeom prst="rect">
            <a:avLst/>
          </a:prstGeom>
          <a:noFill/>
          <a:ln>
            <a:noFill/>
          </a:ln>
        </p:spPr>
      </p:pic>
      <p:pic>
        <p:nvPicPr>
          <p:cNvPr id="10" name="Picture 9" descr="Evidence"/>
          <p:cNvPicPr/>
          <p:nvPr/>
        </p:nvPicPr>
        <p:blipFill>
          <a:blip r:embed="rId5">
            <a:extLst>
              <a:ext uri="{28A0092B-C50C-407E-A947-70E740481C1C}">
                <a14:useLocalDpi xmlns:a14="http://schemas.microsoft.com/office/drawing/2010/main" val="0"/>
              </a:ext>
            </a:extLst>
          </a:blip>
          <a:srcRect/>
          <a:stretch>
            <a:fillRect/>
          </a:stretch>
        </p:blipFill>
        <p:spPr bwMode="auto">
          <a:xfrm>
            <a:off x="5796136" y="4149080"/>
            <a:ext cx="315466" cy="360040"/>
          </a:xfrm>
          <a:prstGeom prst="rect">
            <a:avLst/>
          </a:prstGeom>
          <a:noFill/>
          <a:ln>
            <a:noFill/>
          </a:ln>
        </p:spPr>
      </p:pic>
    </p:spTree>
    <p:extLst>
      <p:ext uri="{BB962C8B-B14F-4D97-AF65-F5344CB8AC3E}">
        <p14:creationId xmlns:p14="http://schemas.microsoft.com/office/powerpoint/2010/main" val="3778663154"/>
      </p:ext>
    </p:extLst>
  </p:cSld>
  <p:clrMapOvr>
    <a:masterClrMapping/>
  </p:clrMapOvr>
  <p:transition advClick="0"/>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249375" y="0"/>
            <a:ext cx="8229600" cy="742066"/>
          </a:xfrm>
        </p:spPr>
        <p:txBody>
          <a:bodyPr>
            <a:normAutofit/>
          </a:bodyPr>
          <a:lstStyle/>
          <a:p>
            <a:r>
              <a:rPr lang="en-GB" sz="3600" dirty="0" smtClean="0"/>
              <a:t>Learning Outcome 3 – Task 9</a:t>
            </a:r>
            <a:endParaRPr lang="en-GB" sz="3600" b="1" dirty="0" smtClean="0"/>
          </a:p>
        </p:txBody>
      </p:sp>
      <p:graphicFrame>
        <p:nvGraphicFramePr>
          <p:cNvPr id="25" name="Table 24"/>
          <p:cNvGraphicFramePr>
            <a:graphicFrameLocks noGrp="1"/>
          </p:cNvGraphicFramePr>
          <p:nvPr>
            <p:extLst>
              <p:ext uri="{D42A27DB-BD31-4B8C-83A1-F6EECF244321}">
                <p14:modId xmlns:p14="http://schemas.microsoft.com/office/powerpoint/2010/main" val="3797503710"/>
              </p:ext>
            </p:extLst>
          </p:nvPr>
        </p:nvGraphicFramePr>
        <p:xfrm>
          <a:off x="6660232" y="2076520"/>
          <a:ext cx="2164382" cy="4016776"/>
        </p:xfrm>
        <a:graphic>
          <a:graphicData uri="http://schemas.openxmlformats.org/drawingml/2006/table">
            <a:tbl>
              <a:tblPr firstRow="1" firstCol="1" lastRow="1" lastCol="1" bandRow="1" bandCol="1">
                <a:tableStyleId>{2D5ABB26-0587-4C30-8999-92F81FD0307C}</a:tableStyleId>
              </a:tblPr>
              <a:tblGrid>
                <a:gridCol w="2164382"/>
              </a:tblGrid>
              <a:tr h="381821">
                <a:tc>
                  <a:txBody>
                    <a:bodyPr/>
                    <a:lstStyle/>
                    <a:p>
                      <a:pPr>
                        <a:spcAft>
                          <a:spcPts val="0"/>
                        </a:spcAft>
                      </a:pPr>
                      <a:endParaRPr lang="en-GB" sz="1050" dirty="0">
                        <a:effectLst/>
                        <a:latin typeface="Times New Roman"/>
                        <a:ea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tUpDiag">
                      <a:fgClr>
                        <a:schemeClr val="tx1"/>
                      </a:fgClr>
                      <a:bgClr>
                        <a:schemeClr val="accent3">
                          <a:lumMod val="50000"/>
                        </a:schemeClr>
                      </a:bgClr>
                    </a:pattFill>
                  </a:tcPr>
                </a:tc>
              </a:tr>
              <a:tr h="3634955">
                <a:tc>
                  <a:txBody>
                    <a:bodyPr/>
                    <a:lstStyle/>
                    <a:p>
                      <a:pPr marL="177800" marR="0" indent="-177800" algn="l" defTabSz="914400" rtl="0" eaLnBrk="1" fontAlgn="auto" latinLnBrk="0" hangingPunct="1">
                        <a:lnSpc>
                          <a:spcPct val="100000"/>
                        </a:lnSpc>
                        <a:spcBef>
                          <a:spcPts val="0"/>
                        </a:spcBef>
                        <a:spcAft>
                          <a:spcPts val="600"/>
                        </a:spcAft>
                        <a:buClrTx/>
                        <a:buSzTx/>
                        <a:buFontTx/>
                        <a:buBlip>
                          <a:blip r:embed="rId3"/>
                        </a:buBlip>
                        <a:tabLst/>
                        <a:defRPr/>
                      </a:pPr>
                      <a:r>
                        <a:rPr lang="en-GB" sz="1600" baseline="0" dirty="0" smtClean="0">
                          <a:solidFill>
                            <a:schemeClr val="tx1"/>
                          </a:solidFill>
                          <a:effectLst/>
                          <a:latin typeface="Calibri" pitchFamily="34" charset="0"/>
                          <a:ea typeface="Times New Roman"/>
                          <a:cs typeface="Calibri" pitchFamily="34" charset="0"/>
                        </a:rPr>
                        <a:t>File Format</a:t>
                      </a:r>
                    </a:p>
                    <a:p>
                      <a:pPr marL="177800" marR="0" indent="-177800" algn="l" defTabSz="914400" rtl="0" eaLnBrk="1" fontAlgn="auto" latinLnBrk="0" hangingPunct="1">
                        <a:lnSpc>
                          <a:spcPct val="100000"/>
                        </a:lnSpc>
                        <a:spcBef>
                          <a:spcPts val="0"/>
                        </a:spcBef>
                        <a:spcAft>
                          <a:spcPts val="600"/>
                        </a:spcAft>
                        <a:buClrTx/>
                        <a:buSzTx/>
                        <a:buFontTx/>
                        <a:buBlip>
                          <a:blip r:embed="rId3"/>
                        </a:buBlip>
                        <a:tabLst/>
                        <a:defRPr/>
                      </a:pPr>
                      <a:r>
                        <a:rPr lang="en-GB" sz="1600" baseline="0" dirty="0" smtClean="0">
                          <a:solidFill>
                            <a:schemeClr val="tx1"/>
                          </a:solidFill>
                          <a:effectLst/>
                          <a:latin typeface="Calibri" pitchFamily="34" charset="0"/>
                          <a:ea typeface="Times New Roman"/>
                          <a:cs typeface="Calibri" pitchFamily="34" charset="0"/>
                        </a:rPr>
                        <a:t>File dimensions</a:t>
                      </a:r>
                    </a:p>
                    <a:p>
                      <a:pPr marL="177800" marR="0" indent="-177800" algn="l" defTabSz="914400" rtl="0" eaLnBrk="1" fontAlgn="auto" latinLnBrk="0" hangingPunct="1">
                        <a:lnSpc>
                          <a:spcPct val="100000"/>
                        </a:lnSpc>
                        <a:spcBef>
                          <a:spcPts val="0"/>
                        </a:spcBef>
                        <a:spcAft>
                          <a:spcPts val="600"/>
                        </a:spcAft>
                        <a:buClrTx/>
                        <a:buSzTx/>
                        <a:buFontTx/>
                        <a:buBlip>
                          <a:blip r:embed="rId3"/>
                        </a:buBlip>
                        <a:tabLst/>
                        <a:defRPr/>
                      </a:pPr>
                      <a:r>
                        <a:rPr lang="en-GB" sz="1600" baseline="0" dirty="0" smtClean="0">
                          <a:solidFill>
                            <a:schemeClr val="tx1"/>
                          </a:solidFill>
                          <a:effectLst/>
                          <a:latin typeface="Calibri" pitchFamily="34" charset="0"/>
                          <a:ea typeface="Times New Roman"/>
                          <a:cs typeface="Calibri" pitchFamily="34" charset="0"/>
                        </a:rPr>
                        <a:t>Exporting as a video</a:t>
                      </a:r>
                      <a:endParaRPr lang="en-GB" sz="1600" baseline="0" dirty="0" smtClean="0">
                        <a:solidFill>
                          <a:srgbClr val="FF0000"/>
                        </a:solidFill>
                        <a:effectLst/>
                        <a:latin typeface="Calibri" pitchFamily="34" charset="0"/>
                        <a:ea typeface="Times New Roman"/>
                        <a:cs typeface="Calibri" pitchFamily="34" charset="0"/>
                      </a:endParaRPr>
                    </a:p>
                    <a:p>
                      <a:pPr marL="177800" marR="0" indent="-177800" algn="l" defTabSz="914400" rtl="0" eaLnBrk="1" fontAlgn="auto" latinLnBrk="0" hangingPunct="1">
                        <a:lnSpc>
                          <a:spcPct val="100000"/>
                        </a:lnSpc>
                        <a:spcBef>
                          <a:spcPts val="0"/>
                        </a:spcBef>
                        <a:spcAft>
                          <a:spcPts val="600"/>
                        </a:spcAft>
                        <a:buClrTx/>
                        <a:buSzTx/>
                        <a:buFontTx/>
                        <a:buBlip>
                          <a:blip r:embed="rId3"/>
                        </a:buBlip>
                        <a:tabLst/>
                        <a:defRPr/>
                      </a:pPr>
                      <a:r>
                        <a:rPr lang="en-GB" sz="1600" baseline="0" dirty="0" smtClean="0">
                          <a:solidFill>
                            <a:srgbClr val="FF0000"/>
                          </a:solidFill>
                          <a:effectLst/>
                          <a:latin typeface="Calibri" pitchFamily="34" charset="0"/>
                          <a:ea typeface="Times New Roman"/>
                          <a:cs typeface="Calibri" pitchFamily="34" charset="0"/>
                        </a:rPr>
                        <a:t>Quality in terms of file format (M/D)</a:t>
                      </a:r>
                    </a:p>
                    <a:p>
                      <a:pPr marL="177800" marR="0" indent="-177800" algn="l" defTabSz="914400" rtl="0" eaLnBrk="1" fontAlgn="auto" latinLnBrk="0" hangingPunct="1">
                        <a:lnSpc>
                          <a:spcPct val="100000"/>
                        </a:lnSpc>
                        <a:spcBef>
                          <a:spcPts val="0"/>
                        </a:spcBef>
                        <a:spcAft>
                          <a:spcPts val="600"/>
                        </a:spcAft>
                        <a:buClrTx/>
                        <a:buSzTx/>
                        <a:buFontTx/>
                        <a:buBlip>
                          <a:blip r:embed="rId3"/>
                        </a:buBlip>
                        <a:tabLst/>
                        <a:defRPr/>
                      </a:pPr>
                      <a:r>
                        <a:rPr lang="en-GB" sz="1600" baseline="0" dirty="0" smtClean="0">
                          <a:solidFill>
                            <a:srgbClr val="FF0000"/>
                          </a:solidFill>
                          <a:effectLst/>
                          <a:latin typeface="Calibri" pitchFamily="34" charset="0"/>
                          <a:ea typeface="Times New Roman"/>
                          <a:cs typeface="Calibri" pitchFamily="34" charset="0"/>
                        </a:rPr>
                        <a:t>Size, reducing down for loading times and  (M/D)</a:t>
                      </a:r>
                      <a:endParaRPr lang="en-GB" sz="1600" baseline="0" dirty="0" smtClean="0">
                        <a:solidFill>
                          <a:schemeClr val="tx2">
                            <a:lumMod val="60000"/>
                            <a:lumOff val="40000"/>
                          </a:schemeClr>
                        </a:solidFill>
                        <a:effectLst/>
                        <a:latin typeface="Calibri" pitchFamily="34" charset="0"/>
                        <a:ea typeface="Times New Roman"/>
                        <a:cs typeface="Calibri" pitchFamily="34" charset="0"/>
                      </a:endParaRPr>
                    </a:p>
                    <a:p>
                      <a:pPr marL="177800" marR="0" indent="-177800" algn="l" defTabSz="914400" rtl="0" eaLnBrk="1" fontAlgn="auto" latinLnBrk="0" hangingPunct="1">
                        <a:lnSpc>
                          <a:spcPct val="100000"/>
                        </a:lnSpc>
                        <a:spcBef>
                          <a:spcPts val="0"/>
                        </a:spcBef>
                        <a:spcAft>
                          <a:spcPts val="600"/>
                        </a:spcAft>
                        <a:buClrTx/>
                        <a:buSzTx/>
                        <a:buFontTx/>
                        <a:buBlip>
                          <a:blip r:embed="rId3"/>
                        </a:buBlip>
                        <a:tabLst/>
                        <a:defRPr/>
                      </a:pPr>
                      <a:r>
                        <a:rPr lang="en-GB" sz="1600" baseline="0" dirty="0" smtClean="0">
                          <a:solidFill>
                            <a:schemeClr val="tx2">
                              <a:lumMod val="60000"/>
                              <a:lumOff val="40000"/>
                            </a:schemeClr>
                          </a:solidFill>
                          <a:effectLst/>
                          <a:latin typeface="Calibri" pitchFamily="34" charset="0"/>
                          <a:ea typeface="Times New Roman"/>
                          <a:cs typeface="Calibri" pitchFamily="34" charset="0"/>
                        </a:rPr>
                        <a:t>Resolution in DPI (D)</a:t>
                      </a:r>
                      <a:endParaRPr lang="en-GB" sz="1600" baseline="0" dirty="0" smtClean="0">
                        <a:solidFill>
                          <a:srgbClr val="FF0000"/>
                        </a:solidFill>
                        <a:effectLst/>
                        <a:latin typeface="Calibri" pitchFamily="34" charset="0"/>
                        <a:ea typeface="Times New Roman"/>
                        <a:cs typeface="Calibri" pitchFamily="34" charset="0"/>
                      </a:endParaRPr>
                    </a:p>
                    <a:p>
                      <a:pPr marL="177800" marR="0" indent="-177800" algn="l" defTabSz="914400" rtl="0" eaLnBrk="1" fontAlgn="auto" latinLnBrk="0" hangingPunct="1">
                        <a:lnSpc>
                          <a:spcPct val="100000"/>
                        </a:lnSpc>
                        <a:spcBef>
                          <a:spcPts val="0"/>
                        </a:spcBef>
                        <a:spcAft>
                          <a:spcPts val="600"/>
                        </a:spcAft>
                        <a:buClrTx/>
                        <a:buSzTx/>
                        <a:buFontTx/>
                        <a:buBlip>
                          <a:blip r:embed="rId3"/>
                        </a:buBlip>
                        <a:tabLst/>
                        <a:defRPr/>
                      </a:pPr>
                      <a:r>
                        <a:rPr kumimoji="0" lang="en-GB" sz="1600" kern="1200" baseline="0" dirty="0" smtClean="0">
                          <a:solidFill>
                            <a:schemeClr val="tx2">
                              <a:lumMod val="60000"/>
                              <a:lumOff val="40000"/>
                            </a:schemeClr>
                          </a:solidFill>
                          <a:effectLst/>
                          <a:latin typeface="Calibri" pitchFamily="34" charset="0"/>
                          <a:ea typeface="Times New Roman"/>
                          <a:cs typeface="Calibri" pitchFamily="34" charset="0"/>
                        </a:rPr>
                        <a:t>Compatibility with other programs D)</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r>
            </a:tbl>
          </a:graphicData>
        </a:graphic>
      </p:graphicFrame>
      <p:pic>
        <p:nvPicPr>
          <p:cNvPr id="32" name="Picture 4" descr="Think About"/>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800031" y="2076520"/>
            <a:ext cx="1876425" cy="33337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50" name="Table 49"/>
          <p:cNvGraphicFramePr>
            <a:graphicFrameLocks noGrp="1"/>
          </p:cNvGraphicFramePr>
          <p:nvPr>
            <p:extLst>
              <p:ext uri="{D42A27DB-BD31-4B8C-83A1-F6EECF244321}">
                <p14:modId xmlns:p14="http://schemas.microsoft.com/office/powerpoint/2010/main" val="2361478641"/>
              </p:ext>
            </p:extLst>
          </p:nvPr>
        </p:nvGraphicFramePr>
        <p:xfrm>
          <a:off x="395536" y="2254927"/>
          <a:ext cx="6120680" cy="4206240"/>
        </p:xfrm>
        <a:graphic>
          <a:graphicData uri="http://schemas.openxmlformats.org/drawingml/2006/table">
            <a:tbl>
              <a:tblPr firstRow="1" bandRow="1">
                <a:tableStyleId>{2D5ABB26-0587-4C30-8999-92F81FD0307C}</a:tableStyleId>
              </a:tblPr>
              <a:tblGrid>
                <a:gridCol w="291461"/>
                <a:gridCol w="5829219"/>
              </a:tblGrid>
              <a:tr h="1678129">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GB" sz="1500" b="1"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Task 9 (P, M, D) - </a:t>
                      </a:r>
                      <a:r>
                        <a:rPr kumimoji="0" lang="en-GB" sz="1500" kern="1200" dirty="0" smtClean="0">
                          <a:solidFill>
                            <a:schemeClr val="tx1"/>
                          </a:solidFill>
                          <a:effectLst/>
                          <a:latin typeface="Calibri" pitchFamily="34" charset="0"/>
                          <a:ea typeface="+mn-ea"/>
                          <a:cs typeface="Calibri" pitchFamily="34" charset="0"/>
                        </a:rPr>
                        <a:t>Exporting the completed sequence into a format for later use is essential. You will need two versions, one that you can work on again in case you need to change it and one that will need to go on</a:t>
                      </a:r>
                      <a:r>
                        <a:rPr kumimoji="0" lang="en-GB" sz="1500" kern="1200" baseline="0" dirty="0" smtClean="0">
                          <a:solidFill>
                            <a:schemeClr val="tx1"/>
                          </a:solidFill>
                          <a:effectLst/>
                          <a:latin typeface="Calibri" pitchFamily="34" charset="0"/>
                          <a:ea typeface="+mn-ea"/>
                          <a:cs typeface="Calibri" pitchFamily="34" charset="0"/>
                        </a:rPr>
                        <a:t> to the final version of your portfolio work. Acceptable portfolio file formats include .</a:t>
                      </a:r>
                      <a:r>
                        <a:rPr kumimoji="0" lang="en-GB" sz="1500" kern="1200" baseline="0" dirty="0" err="1" smtClean="0">
                          <a:solidFill>
                            <a:schemeClr val="tx1"/>
                          </a:solidFill>
                          <a:effectLst/>
                          <a:latin typeface="Calibri" pitchFamily="34" charset="0"/>
                          <a:ea typeface="+mn-ea"/>
                          <a:cs typeface="Calibri" pitchFamily="34" charset="0"/>
                        </a:rPr>
                        <a:t>wmv</a:t>
                      </a:r>
                      <a:r>
                        <a:rPr kumimoji="0" lang="en-GB" sz="1500" kern="1200" baseline="0" dirty="0" smtClean="0">
                          <a:solidFill>
                            <a:schemeClr val="tx1"/>
                          </a:solidFill>
                          <a:effectLst/>
                          <a:latin typeface="Calibri" pitchFamily="34" charset="0"/>
                          <a:ea typeface="+mn-ea"/>
                          <a:cs typeface="Calibri" pitchFamily="34" charset="0"/>
                        </a:rPr>
                        <a:t>, .</a:t>
                      </a:r>
                      <a:r>
                        <a:rPr kumimoji="0" lang="en-GB" sz="1500" kern="1200" baseline="0" dirty="0" err="1" smtClean="0">
                          <a:solidFill>
                            <a:schemeClr val="tx1"/>
                          </a:solidFill>
                          <a:effectLst/>
                          <a:latin typeface="Calibri" pitchFamily="34" charset="0"/>
                          <a:ea typeface="+mn-ea"/>
                          <a:cs typeface="Calibri" pitchFamily="34" charset="0"/>
                        </a:rPr>
                        <a:t>avi</a:t>
                      </a:r>
                      <a:r>
                        <a:rPr kumimoji="0" lang="en-GB" sz="1500" kern="1200" baseline="0" dirty="0" smtClean="0">
                          <a:solidFill>
                            <a:schemeClr val="tx1"/>
                          </a:solidFill>
                          <a:effectLst/>
                          <a:latin typeface="Calibri" pitchFamily="34" charset="0"/>
                          <a:ea typeface="+mn-ea"/>
                          <a:cs typeface="Calibri" pitchFamily="34" charset="0"/>
                        </a:rPr>
                        <a:t>, .mp4, .mpeg, .mpg, H.264, .</a:t>
                      </a:r>
                      <a:r>
                        <a:rPr kumimoji="0" lang="en-GB" sz="1500" kern="1200" baseline="0" dirty="0" err="1" smtClean="0">
                          <a:solidFill>
                            <a:schemeClr val="tx1"/>
                          </a:solidFill>
                          <a:effectLst/>
                          <a:latin typeface="Calibri" pitchFamily="34" charset="0"/>
                          <a:ea typeface="+mn-ea"/>
                          <a:cs typeface="Calibri" pitchFamily="34" charset="0"/>
                        </a:rPr>
                        <a:t>swf</a:t>
                      </a:r>
                      <a:r>
                        <a:rPr kumimoji="0" lang="en-GB" sz="1500" kern="1200" baseline="0" dirty="0" smtClean="0">
                          <a:solidFill>
                            <a:schemeClr val="tx1"/>
                          </a:solidFill>
                          <a:effectLst/>
                          <a:latin typeface="Calibri" pitchFamily="34" charset="0"/>
                          <a:ea typeface="+mn-ea"/>
                          <a:cs typeface="Calibri" pitchFamily="34" charset="0"/>
                        </a:rPr>
                        <a:t>, and .</a:t>
                      </a:r>
                      <a:r>
                        <a:rPr kumimoji="0" lang="en-GB" sz="1500" kern="1200" baseline="0" dirty="0" err="1" smtClean="0">
                          <a:solidFill>
                            <a:schemeClr val="tx1"/>
                          </a:solidFill>
                          <a:effectLst/>
                          <a:latin typeface="Calibri" pitchFamily="34" charset="0"/>
                          <a:ea typeface="+mn-ea"/>
                          <a:cs typeface="Calibri" pitchFamily="34" charset="0"/>
                        </a:rPr>
                        <a:t>flv</a:t>
                      </a:r>
                      <a:r>
                        <a:rPr kumimoji="0" lang="en-GB" sz="1500" kern="1200" baseline="0" dirty="0" smtClean="0">
                          <a:solidFill>
                            <a:schemeClr val="tx1"/>
                          </a:solidFill>
                          <a:effectLst/>
                          <a:latin typeface="Calibri" pitchFamily="34" charset="0"/>
                          <a:ea typeface="+mn-ea"/>
                          <a:cs typeface="Calibri" pitchFamily="34" charset="0"/>
                        </a:rPr>
                        <a:t>. Each of these has different characteristics. To reduce down potential longer term problems you should save the file in the best format with the best quality, .</a:t>
                      </a:r>
                      <a:r>
                        <a:rPr kumimoji="0" lang="en-GB" sz="1500" kern="1200" baseline="0" dirty="0" err="1" smtClean="0">
                          <a:solidFill>
                            <a:schemeClr val="tx1"/>
                          </a:solidFill>
                          <a:effectLst/>
                          <a:latin typeface="Calibri" pitchFamily="34" charset="0"/>
                          <a:ea typeface="+mn-ea"/>
                          <a:cs typeface="Calibri" pitchFamily="34" charset="0"/>
                        </a:rPr>
                        <a:t>avi</a:t>
                      </a:r>
                      <a:r>
                        <a:rPr kumimoji="0" lang="en-GB" sz="1500" kern="1200" baseline="0" dirty="0" smtClean="0">
                          <a:solidFill>
                            <a:schemeClr val="tx1"/>
                          </a:solidFill>
                          <a:effectLst/>
                          <a:latin typeface="Calibri" pitchFamily="34" charset="0"/>
                          <a:ea typeface="+mn-ea"/>
                          <a:cs typeface="Calibri" pitchFamily="34" charset="0"/>
                        </a:rPr>
                        <a:t> but if this is restricted, save it in one of the other formats listed.</a:t>
                      </a:r>
                      <a:endParaRPr kumimoji="0" lang="en-GB" sz="1500" kern="1200" dirty="0">
                        <a:solidFill>
                          <a:schemeClr val="tx1"/>
                        </a:solidFill>
                        <a:effectLst/>
                        <a:latin typeface="Calibri" pitchFamily="34" charset="0"/>
                        <a:ea typeface="+mn-ea"/>
                        <a:cs typeface="Calibri" pitchFamily="34" charset="0"/>
                      </a:endParaRPr>
                    </a:p>
                  </a:txBody>
                  <a:tcPr>
                    <a:noFill/>
                  </a:tcPr>
                </a:tc>
                <a:tc hMerge="1">
                  <a:txBody>
                    <a:bodyPr/>
                    <a:lstStyle/>
                    <a:p>
                      <a:endParaRPr lang="en-GB" dirty="0"/>
                    </a:p>
                  </a:txBody>
                  <a:tcPr/>
                </a:tc>
              </a:tr>
              <a:tr h="303084">
                <a:tc>
                  <a:txBody>
                    <a:bodyPr/>
                    <a:lstStyle/>
                    <a:p>
                      <a:pPr marL="0" indent="0" algn="ctr" rtl="0" eaLnBrk="1" latinLnBrk="0" hangingPunct="1"/>
                      <a:r>
                        <a:rPr kumimoji="0" lang="en-GB" sz="1500" b="0" kern="1200" dirty="0" smtClean="0">
                          <a:solidFill>
                            <a:schemeClr val="bg1"/>
                          </a:solidFill>
                          <a:latin typeface="Calibri" pitchFamily="34" charset="0"/>
                          <a:ea typeface="+mn-ea"/>
                          <a:cs typeface="Calibri" pitchFamily="34" charset="0"/>
                        </a:rPr>
                        <a:t>9</a:t>
                      </a:r>
                    </a:p>
                  </a:txBody>
                  <a:tcPr anchor="ctr">
                    <a:solidFill>
                      <a:schemeClr val="tx1"/>
                    </a:solidFill>
                  </a:tcPr>
                </a:tc>
                <a:tc>
                  <a:txBody>
                    <a:bodyPr/>
                    <a:lstStyle/>
                    <a:p>
                      <a:r>
                        <a:rPr lang="en-GB" sz="1500" dirty="0" smtClean="0">
                          <a:latin typeface="Calibri" pitchFamily="34" charset="0"/>
                          <a:cs typeface="Calibri" pitchFamily="34" charset="0"/>
                        </a:rPr>
                        <a:t>Evidence exporting of your 2 Video Sequences</a:t>
                      </a:r>
                      <a:r>
                        <a:rPr lang="en-GB" sz="1500" baseline="0" dirty="0" smtClean="0">
                          <a:latin typeface="Calibri" pitchFamily="34" charset="0"/>
                          <a:cs typeface="Calibri" pitchFamily="34" charset="0"/>
                        </a:rPr>
                        <a:t> in an appropriate file format.</a:t>
                      </a:r>
                      <a:endParaRPr lang="en-GB" sz="1500" dirty="0">
                        <a:latin typeface="Calibri" pitchFamily="34" charset="0"/>
                        <a:cs typeface="Calibri" pitchFamily="34" charset="0"/>
                      </a:endParaRPr>
                    </a:p>
                  </a:txBody>
                  <a:tcPr marL="68580" marR="68580" marT="0" marB="0" anchor="ctr"/>
                </a:tc>
              </a:tr>
              <a:tr h="303084">
                <a:tc>
                  <a:txBody>
                    <a:bodyPr/>
                    <a:lstStyle/>
                    <a:p>
                      <a:pPr marL="0" indent="0" algn="ctr" rtl="0" eaLnBrk="1" latinLnBrk="0" hangingPunct="1"/>
                      <a:r>
                        <a:rPr kumimoji="0" lang="en-GB" sz="1500" b="0" kern="1200" dirty="0" smtClean="0">
                          <a:solidFill>
                            <a:schemeClr val="bg1"/>
                          </a:solidFill>
                          <a:latin typeface="Calibri" pitchFamily="34" charset="0"/>
                          <a:ea typeface="+mn-ea"/>
                          <a:cs typeface="Calibri" pitchFamily="34" charset="0"/>
                        </a:rPr>
                        <a:t>9</a:t>
                      </a:r>
                    </a:p>
                  </a:txBody>
                  <a:tcPr anchor="ctr">
                    <a:solidFill>
                      <a:srgbClr val="FF0000"/>
                    </a:solidFill>
                  </a:tcPr>
                </a:tc>
                <a:tc>
                  <a:txBody>
                    <a:bodyPr/>
                    <a:lstStyle/>
                    <a:p>
                      <a:r>
                        <a:rPr lang="en-GB" sz="1500" b="1" dirty="0" smtClean="0">
                          <a:solidFill>
                            <a:srgbClr val="FF0000"/>
                          </a:solidFill>
                          <a:latin typeface="Calibri" pitchFamily="34" charset="0"/>
                          <a:cs typeface="Calibri" pitchFamily="34" charset="0"/>
                        </a:rPr>
                        <a:t>Merit</a:t>
                      </a:r>
                    </a:p>
                    <a:p>
                      <a:r>
                        <a:rPr lang="en-GB" sz="1500" dirty="0" smtClean="0">
                          <a:solidFill>
                            <a:srgbClr val="FF0000"/>
                          </a:solidFill>
                          <a:latin typeface="Calibri" pitchFamily="34" charset="0"/>
                          <a:cs typeface="Calibri" pitchFamily="34" charset="0"/>
                        </a:rPr>
                        <a:t>Evidence exporting of your 2 Video Sequences in an appropriate file format</a:t>
                      </a:r>
                      <a:r>
                        <a:rPr lang="en-GB" sz="1500" baseline="0" dirty="0" smtClean="0">
                          <a:solidFill>
                            <a:srgbClr val="FF0000"/>
                          </a:solidFill>
                          <a:latin typeface="Calibri" pitchFamily="34" charset="0"/>
                          <a:cs typeface="Calibri" pitchFamily="34" charset="0"/>
                        </a:rPr>
                        <a:t> and </a:t>
                      </a:r>
                      <a:r>
                        <a:rPr lang="en-GB" sz="1500" dirty="0" smtClean="0">
                          <a:solidFill>
                            <a:srgbClr val="FF0000"/>
                          </a:solidFill>
                          <a:latin typeface="Calibri" pitchFamily="34" charset="0"/>
                          <a:cs typeface="Calibri" pitchFamily="34" charset="0"/>
                        </a:rPr>
                        <a:t>Explain</a:t>
                      </a:r>
                      <a:r>
                        <a:rPr lang="en-GB" sz="1500" baseline="0" dirty="0" smtClean="0">
                          <a:solidFill>
                            <a:srgbClr val="FF0000"/>
                          </a:solidFill>
                          <a:latin typeface="Calibri" pitchFamily="34" charset="0"/>
                          <a:cs typeface="Calibri" pitchFamily="34" charset="0"/>
                        </a:rPr>
                        <a:t> why you chose that file format in terms of size and quality.</a:t>
                      </a:r>
                      <a:endParaRPr lang="en-GB" sz="1500" dirty="0" smtClean="0">
                        <a:solidFill>
                          <a:srgbClr val="FF0000"/>
                        </a:solidFill>
                        <a:latin typeface="Calibri" pitchFamily="34" charset="0"/>
                        <a:cs typeface="Calibri" pitchFamily="34" charset="0"/>
                      </a:endParaRPr>
                    </a:p>
                  </a:txBody>
                  <a:tcPr marL="68580" marR="68580" marT="0" marB="0" anchor="ctr"/>
                </a:tc>
              </a:tr>
              <a:tr h="288652">
                <a:tc>
                  <a:txBody>
                    <a:bodyPr/>
                    <a:lstStyle/>
                    <a:p>
                      <a:pPr marL="0" indent="0" algn="ctr" rtl="0" eaLnBrk="1" latinLnBrk="0" hangingPunct="1"/>
                      <a:r>
                        <a:rPr kumimoji="0" lang="en-GB" sz="1500" b="0" kern="1200" dirty="0" smtClean="0">
                          <a:solidFill>
                            <a:schemeClr val="bg1"/>
                          </a:solidFill>
                          <a:latin typeface="Calibri" pitchFamily="34" charset="0"/>
                          <a:ea typeface="+mn-ea"/>
                          <a:cs typeface="Calibri" pitchFamily="34" charset="0"/>
                        </a:rPr>
                        <a:t>9</a:t>
                      </a:r>
                    </a:p>
                  </a:txBody>
                  <a:tcPr anchor="ctr">
                    <a:solidFill>
                      <a:schemeClr val="tx2">
                        <a:lumMod val="60000"/>
                        <a:lumOff val="40000"/>
                      </a:schemeClr>
                    </a:solidFill>
                  </a:tcPr>
                </a:tc>
                <a:tc>
                  <a:txBody>
                    <a:bodyPr/>
                    <a:lstStyle/>
                    <a:p>
                      <a:r>
                        <a:rPr lang="en-GB" sz="1500" b="1" baseline="0" dirty="0" smtClean="0">
                          <a:solidFill>
                            <a:schemeClr val="tx2">
                              <a:lumMod val="60000"/>
                              <a:lumOff val="40000"/>
                            </a:schemeClr>
                          </a:solidFill>
                          <a:latin typeface="Calibri" pitchFamily="34" charset="0"/>
                          <a:cs typeface="Calibri" pitchFamily="34" charset="0"/>
                        </a:rPr>
                        <a:t>Distinction</a:t>
                      </a:r>
                    </a:p>
                    <a:p>
                      <a:r>
                        <a:rPr lang="en-GB" sz="1500" baseline="0" dirty="0" smtClean="0">
                          <a:solidFill>
                            <a:schemeClr val="tx2">
                              <a:lumMod val="60000"/>
                              <a:lumOff val="40000"/>
                            </a:schemeClr>
                          </a:solidFill>
                          <a:latin typeface="Calibri" pitchFamily="34" charset="0"/>
                          <a:cs typeface="Calibri" pitchFamily="34" charset="0"/>
                        </a:rPr>
                        <a:t>Evidence exporting of your 2 Video Sequences in an appropriate file format and Explain why you chose that file format including resolution, format and compatibility.</a:t>
                      </a:r>
                    </a:p>
                  </a:txBody>
                  <a:tcPr marL="68580" marR="68580" marT="0" marB="0" anchor="ctr"/>
                </a:tc>
              </a:tr>
            </a:tbl>
          </a:graphicData>
        </a:graphic>
      </p:graphicFrame>
      <p:pic>
        <p:nvPicPr>
          <p:cNvPr id="9" name="Picture 8" descr="Evidence"/>
          <p:cNvPicPr/>
          <p:nvPr/>
        </p:nvPicPr>
        <p:blipFill>
          <a:blip r:embed="rId5">
            <a:extLst>
              <a:ext uri="{28A0092B-C50C-407E-A947-70E740481C1C}">
                <a14:useLocalDpi xmlns:a14="http://schemas.microsoft.com/office/drawing/2010/main" val="0"/>
              </a:ext>
            </a:extLst>
          </a:blip>
          <a:srcRect/>
          <a:stretch>
            <a:fillRect/>
          </a:stretch>
        </p:blipFill>
        <p:spPr bwMode="auto">
          <a:xfrm>
            <a:off x="6200750" y="4509120"/>
            <a:ext cx="315466" cy="360040"/>
          </a:xfrm>
          <a:prstGeom prst="rect">
            <a:avLst/>
          </a:prstGeom>
          <a:noFill/>
          <a:ln>
            <a:noFill/>
          </a:ln>
        </p:spPr>
      </p:pic>
    </p:spTree>
    <p:extLst>
      <p:ext uri="{BB962C8B-B14F-4D97-AF65-F5344CB8AC3E}">
        <p14:creationId xmlns:p14="http://schemas.microsoft.com/office/powerpoint/2010/main" val="4270797719"/>
      </p:ext>
    </p:extLst>
  </p:cSld>
  <p:clrMapOvr>
    <a:masterClrMapping/>
  </p:clrMapOvr>
  <p:transition advClick="0"/>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Content Placeholder 1"/>
          <p:cNvSpPr txBox="1">
            <a:spLocks/>
          </p:cNvSpPr>
          <p:nvPr/>
        </p:nvSpPr>
        <p:spPr>
          <a:xfrm>
            <a:off x="219621" y="1092845"/>
            <a:ext cx="8715375" cy="5007894"/>
          </a:xfrm>
          <a:prstGeom prst="rect">
            <a:avLst/>
          </a:prstGeom>
          <a:solidFill>
            <a:schemeClr val="bg1"/>
          </a:solidFill>
          <a:ln w="38100">
            <a:solidFill>
              <a:schemeClr val="accent3"/>
            </a:solidFill>
          </a:ln>
          <a:effectLst>
            <a:outerShdw blurRad="50800" dist="38100" dir="2700000" algn="tl" rotWithShape="0">
              <a:prstClr val="black">
                <a:alpha val="40000"/>
              </a:prstClr>
            </a:outerShdw>
          </a:effectLst>
        </p:spPr>
        <p:txBody>
          <a:bodyPr vert="horz">
            <a:noAutofit/>
          </a:bodyPr>
          <a:lstStyle/>
          <a:p>
            <a:pPr marL="95250" marR="0" lvl="0" indent="0" algn="l" defTabSz="914400" rtl="0" eaLnBrk="1" fontAlgn="auto" latinLnBrk="0" hangingPunct="1">
              <a:lnSpc>
                <a:spcPct val="100000"/>
              </a:lnSpc>
              <a:spcBef>
                <a:spcPts val="0"/>
              </a:spcBef>
              <a:spcAft>
                <a:spcPts val="600"/>
              </a:spcAft>
              <a:buClr>
                <a:schemeClr val="accent1"/>
              </a:buClr>
              <a:buSzPct val="68000"/>
              <a:buFont typeface="Wingdings 3"/>
              <a:buNone/>
              <a:tabLst/>
              <a:defRPr/>
            </a:pPr>
            <a:endParaRPr kumimoji="0" lang="en-GB" sz="17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endParaRPr>
          </a:p>
        </p:txBody>
      </p:sp>
      <p:sp>
        <p:nvSpPr>
          <p:cNvPr id="3074" name="Title 1"/>
          <p:cNvSpPr>
            <a:spLocks noGrp="1"/>
          </p:cNvSpPr>
          <p:nvPr>
            <p:ph type="title"/>
          </p:nvPr>
        </p:nvSpPr>
        <p:spPr>
          <a:xfrm>
            <a:off x="249375" y="-115190"/>
            <a:ext cx="8229600" cy="857256"/>
          </a:xfrm>
        </p:spPr>
        <p:txBody>
          <a:bodyPr>
            <a:normAutofit/>
          </a:bodyPr>
          <a:lstStyle/>
          <a:p>
            <a:r>
              <a:rPr lang="en-GB" sz="3200" dirty="0" smtClean="0"/>
              <a:t>LO3 – Assessment (P, M, D)</a:t>
            </a:r>
            <a:endParaRPr lang="en-GB" sz="3200" b="1" dirty="0" smtClean="0"/>
          </a:p>
        </p:txBody>
      </p:sp>
      <p:sp>
        <p:nvSpPr>
          <p:cNvPr id="5" name="Content Placeholder 1"/>
          <p:cNvSpPr>
            <a:spLocks noGrp="1"/>
          </p:cNvSpPr>
          <p:nvPr>
            <p:ph idx="4294967295"/>
          </p:nvPr>
        </p:nvSpPr>
        <p:spPr>
          <a:xfrm>
            <a:off x="214343" y="1085402"/>
            <a:ext cx="8715375" cy="5439942"/>
          </a:xfrm>
          <a:solidFill>
            <a:schemeClr val="bg1"/>
          </a:solidFill>
          <a:ln w="38100">
            <a:solidFill>
              <a:schemeClr val="accent3"/>
            </a:solidFill>
          </a:ln>
          <a:effectLst>
            <a:outerShdw blurRad="50800" dist="38100" dir="2700000" algn="tl" rotWithShape="0">
              <a:prstClr val="black">
                <a:alpha val="40000"/>
              </a:prstClr>
            </a:outerShdw>
          </a:effectLst>
        </p:spPr>
        <p:txBody>
          <a:bodyPr>
            <a:noAutofit/>
          </a:bodyPr>
          <a:lstStyle/>
          <a:p>
            <a:pPr marL="95250" indent="0">
              <a:buNone/>
            </a:pPr>
            <a:r>
              <a:rPr lang="en-GB" sz="1700" dirty="0" smtClean="0"/>
              <a:t> </a:t>
            </a:r>
          </a:p>
        </p:txBody>
      </p:sp>
      <p:graphicFrame>
        <p:nvGraphicFramePr>
          <p:cNvPr id="62" name="Table 61"/>
          <p:cNvGraphicFramePr>
            <a:graphicFrameLocks noGrp="1"/>
          </p:cNvGraphicFramePr>
          <p:nvPr>
            <p:extLst>
              <p:ext uri="{D42A27DB-BD31-4B8C-83A1-F6EECF244321}">
                <p14:modId xmlns:p14="http://schemas.microsoft.com/office/powerpoint/2010/main" val="1723091795"/>
              </p:ext>
            </p:extLst>
          </p:nvPr>
        </p:nvGraphicFramePr>
        <p:xfrm>
          <a:off x="395532" y="1196755"/>
          <a:ext cx="8424938" cy="5087413"/>
        </p:xfrm>
        <a:graphic>
          <a:graphicData uri="http://schemas.openxmlformats.org/drawingml/2006/table">
            <a:tbl>
              <a:tblPr/>
              <a:tblGrid>
                <a:gridCol w="897720"/>
                <a:gridCol w="1118508"/>
                <a:gridCol w="360040"/>
                <a:gridCol w="1800200"/>
                <a:gridCol w="319259"/>
                <a:gridCol w="2489053"/>
                <a:gridCol w="733940"/>
                <a:gridCol w="706218"/>
              </a:tblGrid>
              <a:tr h="244991">
                <a:tc>
                  <a:txBody>
                    <a:bodyPr/>
                    <a:lstStyle/>
                    <a:p>
                      <a:pPr algn="ctr">
                        <a:spcAft>
                          <a:spcPts val="0"/>
                        </a:spcAft>
                      </a:pPr>
                      <a:r>
                        <a:rPr lang="en-GB" sz="1400" b="1" dirty="0">
                          <a:latin typeface="Calibri" pitchFamily="34" charset="0"/>
                          <a:ea typeface="Times New Roman"/>
                          <a:cs typeface="Calibri" pitchFamily="34" charset="0"/>
                        </a:rPr>
                        <a:t>Task</a:t>
                      </a:r>
                      <a:endParaRPr lang="en-ZA" sz="1400" dirty="0">
                        <a:latin typeface="Calibri" pitchFamily="34" charset="0"/>
                        <a:ea typeface="Times New Roman"/>
                        <a:cs typeface="Calibri" pitchFamily="34" charset="0"/>
                      </a:endParaRPr>
                    </a:p>
                  </a:txBody>
                  <a:tcPr marL="57024" marR="570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3B3B3"/>
                    </a:solidFill>
                  </a:tcPr>
                </a:tc>
                <a:tc gridSpan="5">
                  <a:txBody>
                    <a:bodyPr/>
                    <a:lstStyle/>
                    <a:p>
                      <a:pPr algn="ctr">
                        <a:spcAft>
                          <a:spcPts val="0"/>
                        </a:spcAft>
                      </a:pPr>
                      <a:r>
                        <a:rPr lang="en-GB" sz="1400" b="1" dirty="0">
                          <a:latin typeface="Calibri" pitchFamily="34" charset="0"/>
                          <a:ea typeface="Times New Roman"/>
                          <a:cs typeface="Calibri" pitchFamily="34" charset="0"/>
                        </a:rPr>
                        <a:t>Activities</a:t>
                      </a:r>
                      <a:endParaRPr lang="en-ZA" sz="1400" dirty="0">
                        <a:latin typeface="Calibri" pitchFamily="34" charset="0"/>
                        <a:ea typeface="Times New Roman"/>
                        <a:cs typeface="Calibri" pitchFamily="34" charset="0"/>
                      </a:endParaRPr>
                    </a:p>
                  </a:txBody>
                  <a:tcPr marL="57024" marR="570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3B3B3"/>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pPr algn="ctr">
                        <a:spcAft>
                          <a:spcPts val="0"/>
                        </a:spcAft>
                      </a:pPr>
                      <a:r>
                        <a:rPr lang="en-GB" sz="1400" b="1" dirty="0">
                          <a:latin typeface="Calibri" pitchFamily="34" charset="0"/>
                          <a:ea typeface="Times New Roman"/>
                          <a:cs typeface="Calibri" pitchFamily="34" charset="0"/>
                        </a:rPr>
                        <a:t>Student</a:t>
                      </a:r>
                      <a:endParaRPr lang="en-ZA" sz="1400" dirty="0">
                        <a:latin typeface="Calibri" pitchFamily="34" charset="0"/>
                        <a:ea typeface="Times New Roman"/>
                        <a:cs typeface="Calibri" pitchFamily="34" charset="0"/>
                      </a:endParaRPr>
                    </a:p>
                  </a:txBody>
                  <a:tcPr marL="57024" marR="570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3B3B3"/>
                    </a:solidFill>
                  </a:tcPr>
                </a:tc>
                <a:tc>
                  <a:txBody>
                    <a:bodyPr/>
                    <a:lstStyle/>
                    <a:p>
                      <a:pPr algn="ctr">
                        <a:spcAft>
                          <a:spcPts val="0"/>
                        </a:spcAft>
                      </a:pPr>
                      <a:r>
                        <a:rPr lang="en-GB" sz="1400" b="1" dirty="0" smtClean="0">
                          <a:latin typeface="Calibri" pitchFamily="34" charset="0"/>
                          <a:ea typeface="Times New Roman"/>
                          <a:cs typeface="Calibri" pitchFamily="34" charset="0"/>
                        </a:rPr>
                        <a:t>Staff</a:t>
                      </a:r>
                      <a:endParaRPr lang="en-ZA" sz="1400" dirty="0">
                        <a:latin typeface="Calibri" pitchFamily="34" charset="0"/>
                        <a:ea typeface="Times New Roman"/>
                        <a:cs typeface="Calibri" pitchFamily="34" charset="0"/>
                      </a:endParaRPr>
                    </a:p>
                  </a:txBody>
                  <a:tcPr marL="57024" marR="570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3B3B3"/>
                    </a:solidFill>
                  </a:tcPr>
                </a:tc>
              </a:tr>
              <a:tr h="358234">
                <a:tc gridSpan="8">
                  <a:txBody>
                    <a:bodyPr/>
                    <a:lstStyle/>
                    <a:p>
                      <a:r>
                        <a:rPr lang="en-US" sz="1400" b="1" dirty="0" smtClean="0">
                          <a:latin typeface="+mn-lt"/>
                          <a:ea typeface="Calibri" pitchFamily="34" charset="0"/>
                          <a:cs typeface="Calibri" pitchFamily="34" charset="0"/>
                        </a:rPr>
                        <a:t>LO3:</a:t>
                      </a:r>
                      <a:r>
                        <a:rPr lang="en-US" sz="1400" dirty="0" smtClean="0">
                          <a:latin typeface="+mn-lt"/>
                          <a:ea typeface="Calibri" pitchFamily="34" charset="0"/>
                          <a:cs typeface="Calibri" pitchFamily="34" charset="0"/>
                        </a:rPr>
                        <a:t> </a:t>
                      </a:r>
                      <a:r>
                        <a:rPr lang="en-GB" sz="1400" dirty="0" smtClean="0">
                          <a:latin typeface="+mn-lt"/>
                        </a:rPr>
                        <a:t>Be able to prepare a</a:t>
                      </a:r>
                      <a:r>
                        <a:rPr lang="en-GB" sz="1400" baseline="0" dirty="0" smtClean="0">
                          <a:latin typeface="+mn-lt"/>
                        </a:rPr>
                        <a:t>nd produce a local community video sequences.</a:t>
                      </a:r>
                      <a:endParaRPr lang="en-ZA" sz="1400" dirty="0">
                        <a:latin typeface="+mn-lt"/>
                        <a:ea typeface="Calibri" pitchFamily="34" charset="0"/>
                        <a:cs typeface="Calibri" pitchFamily="34" charset="0"/>
                      </a:endParaRPr>
                    </a:p>
                  </a:txBody>
                  <a:tcPr marL="57024" marR="570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504D"/>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26086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GB" sz="1300" b="1" kern="1200" dirty="0" smtClean="0">
                          <a:solidFill>
                            <a:schemeClr val="tx1"/>
                          </a:solidFill>
                          <a:effectLst/>
                          <a:latin typeface="Calibri" pitchFamily="34" charset="0"/>
                          <a:ea typeface="Times New Roman"/>
                          <a:cs typeface="Calibri" pitchFamily="34" charset="0"/>
                        </a:rPr>
                        <a:t>1(P)</a:t>
                      </a:r>
                      <a:endParaRPr kumimoji="0" lang="en-GB" sz="1300" b="1" kern="1200" dirty="0">
                        <a:solidFill>
                          <a:schemeClr val="tx1"/>
                        </a:solidFill>
                        <a:effectLst/>
                        <a:latin typeface="Calibri" pitchFamily="34" charset="0"/>
                        <a:ea typeface="Times New Roman"/>
                        <a:cs typeface="Calibri"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5">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GB" sz="1300" kern="1200" dirty="0" smtClean="0">
                          <a:solidFill>
                            <a:schemeClr val="tx1"/>
                          </a:solidFill>
                          <a:effectLst/>
                          <a:latin typeface="Calibri" pitchFamily="34" charset="0"/>
                          <a:ea typeface="+mn-ea"/>
                          <a:cs typeface="Calibri" pitchFamily="34" charset="0"/>
                        </a:rPr>
                        <a:t>Source</a:t>
                      </a:r>
                      <a:r>
                        <a:rPr kumimoji="0" lang="en-GB" sz="1300" kern="1200" baseline="0" dirty="0" smtClean="0">
                          <a:solidFill>
                            <a:schemeClr val="tx1"/>
                          </a:solidFill>
                          <a:effectLst/>
                          <a:latin typeface="Calibri" pitchFamily="34" charset="0"/>
                          <a:ea typeface="+mn-ea"/>
                          <a:cs typeface="Calibri" pitchFamily="34" charset="0"/>
                        </a:rPr>
                        <a:t> and store a range of images for the Community Movie Clip.</a:t>
                      </a:r>
                      <a:endParaRPr kumimoji="0" lang="en-GB" sz="1300" kern="1200" dirty="0" smtClean="0">
                        <a:solidFill>
                          <a:schemeClr val="tx1"/>
                        </a:solidFill>
                        <a:effectLst/>
                        <a:latin typeface="Calibri" pitchFamily="34" charset="0"/>
                        <a:ea typeface="+mn-ea"/>
                        <a:cs typeface="Calibri"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endParaRPr lang="en-GB" dirty="0"/>
                    </a:p>
                  </a:txBody>
                  <a:tcPr marL="57024" marR="570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en-GB" sz="1200" dirty="0">
                        <a:latin typeface="Calibri" pitchFamily="34" charset="0"/>
                        <a:cs typeface="Calibri" pitchFamily="34" charset="0"/>
                      </a:endParaRPr>
                    </a:p>
                  </a:txBody>
                  <a:tcPr marL="57024" marR="570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3820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GB" sz="1300" b="1" kern="1200" dirty="0" smtClean="0">
                          <a:solidFill>
                            <a:schemeClr val="tx1"/>
                          </a:solidFill>
                          <a:effectLst/>
                          <a:latin typeface="Calibri" pitchFamily="34" charset="0"/>
                          <a:ea typeface="Times New Roman"/>
                          <a:cs typeface="Calibri" pitchFamily="34" charset="0"/>
                        </a:rPr>
                        <a:t>2(P)</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gridSpan="5">
                  <a:txBody>
                    <a:bodyPr/>
                    <a:lstStyle/>
                    <a:p>
                      <a:r>
                        <a:rPr lang="en-GB" sz="1300" dirty="0" smtClean="0">
                          <a:latin typeface="Calibri" pitchFamily="34" charset="0"/>
                          <a:cs typeface="Calibri" pitchFamily="34" charset="0"/>
                        </a:rPr>
                        <a:t>Create</a:t>
                      </a:r>
                      <a:r>
                        <a:rPr lang="en-GB" sz="1300" baseline="0" dirty="0" smtClean="0">
                          <a:latin typeface="Calibri" pitchFamily="34" charset="0"/>
                          <a:cs typeface="Calibri" pitchFamily="34" charset="0"/>
                        </a:rPr>
                        <a:t> and annotate a storyboard for the Intro sequence for your Showcase showing how you would like the sequence to work.</a:t>
                      </a:r>
                      <a:endParaRPr lang="en-GB" sz="1300" dirty="0">
                        <a:latin typeface="Calibri" pitchFamily="34" charset="0"/>
                        <a:cs typeface="Calibri"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endParaRPr lang="en-GB"/>
                    </a:p>
                  </a:txBody>
                  <a:tcPr marL="57024" marR="570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endParaRPr lang="en-GB" sz="1200" dirty="0">
                        <a:latin typeface="Calibri" pitchFamily="34" charset="0"/>
                        <a:cs typeface="Calibri" pitchFamily="34" charset="0"/>
                      </a:endParaRPr>
                    </a:p>
                  </a:txBody>
                  <a:tcPr marL="57024" marR="570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435833">
                <a:tc rowSpan="2">
                  <a:txBody>
                    <a:bodyPr/>
                    <a:lstStyle/>
                    <a:p>
                      <a:pPr algn="ctr">
                        <a:spcAft>
                          <a:spcPts val="0"/>
                        </a:spcAft>
                      </a:pPr>
                      <a:r>
                        <a:rPr kumimoji="0" lang="en-GB" sz="1300" b="1" kern="1200" dirty="0" smtClean="0">
                          <a:solidFill>
                            <a:schemeClr val="tx1"/>
                          </a:solidFill>
                          <a:effectLst/>
                          <a:latin typeface="Calibri" pitchFamily="34" charset="0"/>
                          <a:ea typeface="Times New Roman"/>
                          <a:cs typeface="Calibri" pitchFamily="34" charset="0"/>
                        </a:rPr>
                        <a:t>3(P/M/D)</a:t>
                      </a:r>
                      <a:endParaRPr kumimoji="0" lang="en-GB" sz="1300" b="1" kern="1200" dirty="0">
                        <a:solidFill>
                          <a:schemeClr val="tx1"/>
                        </a:solidFill>
                        <a:effectLst/>
                        <a:latin typeface="Calibri" pitchFamily="34" charset="0"/>
                        <a:ea typeface="Times New Roman"/>
                        <a:cs typeface="Calibri"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gridSpan="5">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GB" sz="1300" kern="1200" dirty="0" smtClean="0">
                          <a:solidFill>
                            <a:schemeClr val="tx1"/>
                          </a:solidFill>
                          <a:effectLst/>
                          <a:latin typeface="Calibri" pitchFamily="34" charset="0"/>
                          <a:ea typeface="+mn-ea"/>
                          <a:cs typeface="Calibri" pitchFamily="34" charset="0"/>
                        </a:rPr>
                        <a:t>Create an</a:t>
                      </a:r>
                      <a:r>
                        <a:rPr kumimoji="0" lang="en-GB" sz="1300" kern="1200" baseline="0" dirty="0" smtClean="0">
                          <a:solidFill>
                            <a:schemeClr val="tx1"/>
                          </a:solidFill>
                          <a:effectLst/>
                          <a:latin typeface="Calibri" pitchFamily="34" charset="0"/>
                          <a:ea typeface="+mn-ea"/>
                          <a:cs typeface="Calibri" pitchFamily="34" charset="0"/>
                        </a:rPr>
                        <a:t> introduction video clip with sound that presents aspects of the community to a target audience</a:t>
                      </a:r>
                      <a:r>
                        <a:rPr kumimoji="0" lang="en-GB" sz="1300" kern="1200" dirty="0" smtClean="0">
                          <a:solidFill>
                            <a:schemeClr val="tx1"/>
                          </a:solidFill>
                          <a:effectLst/>
                          <a:latin typeface="Calibri" pitchFamily="34" charset="0"/>
                          <a:ea typeface="+mn-ea"/>
                          <a:cs typeface="Calibri" pitchFamily="34" charset="0"/>
                        </a:rPr>
                        <a: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rowSpan="2">
                  <a:txBody>
                    <a:bodyPr/>
                    <a:lstStyle/>
                    <a:p>
                      <a:endParaRPr lang="en-GB"/>
                    </a:p>
                  </a:txBody>
                  <a:tcPr marL="57024" marR="570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rowSpan="2">
                  <a:txBody>
                    <a:bodyPr/>
                    <a:lstStyle/>
                    <a:p>
                      <a:endParaRPr lang="en-GB" sz="1200">
                        <a:latin typeface="Calibri" pitchFamily="34" charset="0"/>
                        <a:cs typeface="Calibri" pitchFamily="34" charset="0"/>
                      </a:endParaRPr>
                    </a:p>
                  </a:txBody>
                  <a:tcPr marL="57024" marR="570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265075">
                <a:tc vMerge="1">
                  <a:txBody>
                    <a:bodyPr/>
                    <a:lstStyle/>
                    <a:p>
                      <a:endParaRPr lang="en-GB"/>
                    </a:p>
                  </a:txBody>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GB" sz="1300" kern="1200" dirty="0" smtClean="0">
                          <a:solidFill>
                            <a:schemeClr val="tx1"/>
                          </a:solidFill>
                          <a:effectLst/>
                          <a:latin typeface="Calibri" pitchFamily="34" charset="0"/>
                          <a:ea typeface="+mn-ea"/>
                          <a:cs typeface="Calibri" pitchFamily="34" charset="0"/>
                        </a:rPr>
                        <a:t>Storyboard (P)</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en-GB"/>
                    </a:p>
                  </a:txBody>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300" baseline="0" dirty="0" smtClean="0">
                          <a:solidFill>
                            <a:srgbClr val="FF0000"/>
                          </a:solidFill>
                          <a:latin typeface="Calibri" pitchFamily="34" charset="0"/>
                          <a:cs typeface="Calibri" pitchFamily="34" charset="0"/>
                        </a:rPr>
                        <a:t>Timings and movements (M)</a:t>
                      </a:r>
                      <a:endParaRPr kumimoji="0" lang="en-GB" sz="1300" kern="1200" dirty="0" smtClean="0">
                        <a:solidFill>
                          <a:srgbClr val="FF0000"/>
                        </a:solidFill>
                        <a:effectLst/>
                        <a:latin typeface="Calibri" pitchFamily="34" charset="0"/>
                        <a:ea typeface="+mn-ea"/>
                        <a:cs typeface="Calibri"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en-GB"/>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300" baseline="0" dirty="0" smtClean="0">
                          <a:solidFill>
                            <a:schemeClr val="tx2">
                              <a:lumMod val="60000"/>
                              <a:lumOff val="40000"/>
                            </a:schemeClr>
                          </a:solidFill>
                          <a:latin typeface="Calibri" pitchFamily="34" charset="0"/>
                          <a:cs typeface="Calibri" pitchFamily="34" charset="0"/>
                        </a:rPr>
                        <a:t>Transitions and sounds (D)</a:t>
                      </a:r>
                      <a:endParaRPr kumimoji="0" lang="en-GB" sz="1300" kern="1200" baseline="0" dirty="0" smtClean="0">
                        <a:solidFill>
                          <a:schemeClr val="tx2">
                            <a:lumMod val="60000"/>
                            <a:lumOff val="40000"/>
                          </a:schemeClr>
                        </a:solidFill>
                        <a:latin typeface="Calibri" pitchFamily="34" charset="0"/>
                        <a:ea typeface="+mn-ea"/>
                        <a:cs typeface="Calibri"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vMerge="1">
                  <a:txBody>
                    <a:bodyPr/>
                    <a:lstStyle/>
                    <a:p>
                      <a:endParaRPr lang="en-GB"/>
                    </a:p>
                  </a:txBody>
                  <a:tcPr/>
                </a:tc>
                <a:tc vMerge="1">
                  <a:txBody>
                    <a:bodyPr/>
                    <a:lstStyle/>
                    <a:p>
                      <a:endParaRPr lang="en-GB"/>
                    </a:p>
                  </a:txBody>
                  <a:tcPr/>
                </a:tc>
              </a:tr>
              <a:tr h="335962">
                <a:tc>
                  <a:txBody>
                    <a:bodyPr/>
                    <a:lstStyle/>
                    <a:p>
                      <a:pPr algn="ctr">
                        <a:spcAft>
                          <a:spcPts val="0"/>
                        </a:spcAft>
                      </a:pPr>
                      <a:r>
                        <a:rPr kumimoji="0" lang="en-GB" sz="1300" b="1" kern="1200" dirty="0" smtClean="0">
                          <a:solidFill>
                            <a:schemeClr val="tx1"/>
                          </a:solidFill>
                          <a:effectLst/>
                          <a:latin typeface="Calibri" pitchFamily="34" charset="0"/>
                          <a:ea typeface="Times New Roman"/>
                          <a:cs typeface="Calibri" pitchFamily="34" charset="0"/>
                        </a:rPr>
                        <a:t>4(P/M/D)</a:t>
                      </a:r>
                      <a:endParaRPr kumimoji="0" lang="en-GB" sz="1300" b="1" kern="1200" dirty="0">
                        <a:solidFill>
                          <a:schemeClr val="tx1"/>
                        </a:solidFill>
                        <a:effectLst/>
                        <a:latin typeface="Calibri" pitchFamily="34" charset="0"/>
                        <a:ea typeface="Times New Roman"/>
                        <a:cs typeface="Calibri"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gridSpan="5">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GB" sz="13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Produce </a:t>
                      </a:r>
                      <a:r>
                        <a:rPr kumimoji="0" lang="en-GB" sz="1300" kern="1200" dirty="0" smtClean="0">
                          <a:solidFill>
                            <a:schemeClr val="tx1"/>
                          </a:solidFill>
                          <a:effectLst/>
                          <a:latin typeface="Calibri" pitchFamily="34" charset="0"/>
                          <a:ea typeface="+mn-ea"/>
                          <a:cs typeface="Calibri" pitchFamily="34" charset="0"/>
                        </a:rPr>
                        <a:t>a written script for the Community interest Video and agree this</a:t>
                      </a:r>
                      <a:r>
                        <a:rPr kumimoji="0" lang="en-GB" sz="1300" kern="1200" baseline="0" dirty="0" smtClean="0">
                          <a:solidFill>
                            <a:schemeClr val="tx1"/>
                          </a:solidFill>
                          <a:effectLst/>
                          <a:latin typeface="Calibri" pitchFamily="34" charset="0"/>
                          <a:ea typeface="+mn-ea"/>
                          <a:cs typeface="Calibri" pitchFamily="34" charset="0"/>
                        </a:rPr>
                        <a:t> with your Test Buddy</a:t>
                      </a:r>
                      <a:r>
                        <a:rPr kumimoji="0" lang="en-GB" sz="1300" kern="1200" dirty="0" smtClean="0">
                          <a:solidFill>
                            <a:schemeClr val="tx1"/>
                          </a:solidFill>
                          <a:effectLst/>
                          <a:latin typeface="Calibri" pitchFamily="34" charset="0"/>
                          <a:ea typeface="+mn-ea"/>
                          <a:cs typeface="Calibri" pitchFamily="34" charset="0"/>
                        </a:rPr>
                        <a: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endParaRPr lang="en-GB"/>
                    </a:p>
                  </a:txBody>
                  <a:tcPr marL="57024" marR="570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endParaRPr lang="en-GB" sz="1200" dirty="0">
                        <a:latin typeface="Calibri" pitchFamily="34" charset="0"/>
                        <a:cs typeface="Calibri" pitchFamily="34" charset="0"/>
                      </a:endParaRPr>
                    </a:p>
                  </a:txBody>
                  <a:tcPr marL="57024" marR="570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41329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GB" sz="1300" b="1" kern="1200" dirty="0" smtClean="0">
                          <a:solidFill>
                            <a:schemeClr val="tx1"/>
                          </a:solidFill>
                          <a:effectLst/>
                          <a:latin typeface="Calibri" pitchFamily="34" charset="0"/>
                          <a:ea typeface="Times New Roman"/>
                          <a:cs typeface="Calibri" pitchFamily="34" charset="0"/>
                        </a:rPr>
                        <a:t>5</a:t>
                      </a:r>
                      <a:r>
                        <a:rPr kumimoji="0" lang="en-GB" sz="1300" b="1" kern="1200" baseline="0" dirty="0" smtClean="0">
                          <a:solidFill>
                            <a:schemeClr val="tx1"/>
                          </a:solidFill>
                          <a:effectLst/>
                          <a:latin typeface="Calibri" pitchFamily="34" charset="0"/>
                          <a:ea typeface="Times New Roman"/>
                          <a:cs typeface="Calibri" pitchFamily="34" charset="0"/>
                        </a:rPr>
                        <a:t>(P)</a:t>
                      </a:r>
                      <a:endParaRPr kumimoji="0" lang="en-GB" sz="1300" b="1" kern="1200" dirty="0" smtClean="0">
                        <a:solidFill>
                          <a:schemeClr val="tx1"/>
                        </a:solidFill>
                        <a:effectLst/>
                        <a:latin typeface="Calibri" pitchFamily="34" charset="0"/>
                        <a:ea typeface="Times New Roman"/>
                        <a:cs typeface="Calibri" pitchFamily="34" charset="0"/>
                      </a:endParaRPr>
                    </a:p>
                    <a:p>
                      <a:pPr algn="ctr">
                        <a:spcAft>
                          <a:spcPts val="0"/>
                        </a:spcAft>
                      </a:pPr>
                      <a:endParaRPr kumimoji="0" lang="en-GB" sz="1300" b="1" kern="1200" dirty="0">
                        <a:solidFill>
                          <a:schemeClr val="tx1"/>
                        </a:solidFill>
                        <a:effectLst/>
                        <a:latin typeface="Calibri" pitchFamily="34" charset="0"/>
                        <a:ea typeface="Times New Roman"/>
                        <a:cs typeface="Calibri"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gridSpan="5">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kumimoji="0" lang="en-GB" sz="13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Evidence </a:t>
                      </a:r>
                      <a:r>
                        <a:rPr kumimoji="0" lang="en-GB" sz="1300" b="1"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recording</a:t>
                      </a:r>
                      <a:r>
                        <a:rPr kumimoji="0" lang="en-GB" sz="13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 and </a:t>
                      </a:r>
                      <a:r>
                        <a:rPr kumimoji="0" lang="en-GB" sz="1300" b="1"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saving</a:t>
                      </a:r>
                      <a:r>
                        <a:rPr kumimoji="0" lang="en-GB" sz="13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 your</a:t>
                      </a:r>
                      <a:r>
                        <a:rPr kumimoji="0" lang="en-GB" sz="1300" kern="1200" dirty="0" smtClean="0">
                          <a:solidFill>
                            <a:schemeClr val="tx1"/>
                          </a:solidFill>
                          <a:effectLst/>
                          <a:latin typeface="Calibri" pitchFamily="34" charset="0"/>
                          <a:ea typeface="+mn-ea"/>
                          <a:cs typeface="Calibri" pitchFamily="34" charset="0"/>
                        </a:rPr>
                        <a:t> voice over for the Weather Forecast</a:t>
                      </a:r>
                      <a:r>
                        <a:rPr kumimoji="0" lang="en-GB" sz="1300" kern="1200" baseline="0" dirty="0" smtClean="0">
                          <a:solidFill>
                            <a:schemeClr val="tx1"/>
                          </a:solidFill>
                          <a:effectLst/>
                          <a:latin typeface="Calibri" pitchFamily="34" charset="0"/>
                          <a:ea typeface="+mn-ea"/>
                          <a:cs typeface="Calibri" pitchFamily="34" charset="0"/>
                        </a:rPr>
                        <a:t> into a compatible file format</a:t>
                      </a:r>
                      <a:r>
                        <a:rPr kumimoji="0" lang="en-GB" sz="1300" kern="1200" dirty="0" smtClean="0">
                          <a:solidFill>
                            <a:schemeClr val="tx1"/>
                          </a:solidFill>
                          <a:effectLst/>
                          <a:latin typeface="Calibri" pitchFamily="34" charset="0"/>
                          <a:ea typeface="+mn-ea"/>
                          <a:cs typeface="Calibri" pitchFamily="34" charset="0"/>
                        </a:rPr>
                        <a: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endParaRPr lang="en-GB"/>
                    </a:p>
                  </a:txBody>
                  <a:tcPr marL="57024" marR="570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endParaRPr lang="en-GB" sz="1200" dirty="0">
                        <a:latin typeface="Calibri" pitchFamily="34" charset="0"/>
                        <a:cs typeface="Calibri" pitchFamily="34" charset="0"/>
                      </a:endParaRPr>
                    </a:p>
                  </a:txBody>
                  <a:tcPr marL="57024" marR="570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399901">
                <a:tc rowSpan="2">
                  <a:txBody>
                    <a:bodyPr/>
                    <a:lstStyle/>
                    <a:p>
                      <a:pPr algn="ctr">
                        <a:spcAft>
                          <a:spcPts val="0"/>
                        </a:spcAft>
                      </a:pPr>
                      <a:r>
                        <a:rPr kumimoji="0" lang="en-GB" sz="1300" b="1" kern="1200" dirty="0" smtClean="0">
                          <a:solidFill>
                            <a:schemeClr val="tx1"/>
                          </a:solidFill>
                          <a:effectLst/>
                          <a:latin typeface="Calibri" pitchFamily="34" charset="0"/>
                          <a:ea typeface="Times New Roman"/>
                          <a:cs typeface="Calibri" pitchFamily="34" charset="0"/>
                        </a:rPr>
                        <a:t>6(P/M/D)</a:t>
                      </a:r>
                      <a:endParaRPr kumimoji="0" lang="en-GB" sz="1300" b="1" kern="1200" dirty="0">
                        <a:solidFill>
                          <a:schemeClr val="tx1"/>
                        </a:solidFill>
                        <a:effectLst/>
                        <a:latin typeface="Calibri" pitchFamily="34" charset="0"/>
                        <a:ea typeface="Times New Roman"/>
                        <a:cs typeface="Calibri"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gridSpan="5">
                  <a:txBody>
                    <a:bodyPr/>
                    <a:lstStyle/>
                    <a:p>
                      <a:r>
                        <a:rPr lang="en-GB" sz="1300" dirty="0" smtClean="0">
                          <a:latin typeface="Calibri" pitchFamily="34" charset="0"/>
                          <a:cs typeface="Calibri" pitchFamily="34" charset="0"/>
                        </a:rPr>
                        <a:t>Create</a:t>
                      </a:r>
                      <a:r>
                        <a:rPr lang="en-GB" sz="1300" baseline="0" dirty="0" smtClean="0">
                          <a:latin typeface="Calibri" pitchFamily="34" charset="0"/>
                          <a:cs typeface="Calibri" pitchFamily="34" charset="0"/>
                        </a:rPr>
                        <a:t> and annotate a storyboard for the Main Video sequence for your Showcase showing how you would like the sequence to work.</a:t>
                      </a:r>
                      <a:endParaRPr lang="en-GB" sz="1300" dirty="0">
                        <a:latin typeface="Calibri" pitchFamily="34" charset="0"/>
                        <a:cs typeface="Calibri"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0" lang="en-GB" sz="1100" kern="1200" baseline="0" dirty="0" smtClean="0">
                        <a:solidFill>
                          <a:schemeClr val="tx2">
                            <a:lumMod val="60000"/>
                            <a:lumOff val="40000"/>
                          </a:schemeClr>
                        </a:solidFill>
                        <a:latin typeface="Calibri" pitchFamily="34" charset="0"/>
                        <a:ea typeface="+mn-ea"/>
                        <a:cs typeface="Calibri"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rowSpan="2">
                  <a:txBody>
                    <a:bodyPr/>
                    <a:lstStyle/>
                    <a:p>
                      <a:endParaRPr lang="en-GB"/>
                    </a:p>
                  </a:txBody>
                  <a:tcPr marL="57024" marR="570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rowSpan="2">
                  <a:txBody>
                    <a:bodyPr/>
                    <a:lstStyle/>
                    <a:p>
                      <a:endParaRPr lang="en-GB" sz="1200" dirty="0">
                        <a:latin typeface="Calibri" pitchFamily="34" charset="0"/>
                        <a:cs typeface="Calibri" pitchFamily="34" charset="0"/>
                      </a:endParaRPr>
                    </a:p>
                  </a:txBody>
                  <a:tcPr marL="57024" marR="570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399901">
                <a:tc vMerge="1">
                  <a:txBody>
                    <a:bodyPr/>
                    <a:lstStyle/>
                    <a:p>
                      <a:pPr algn="ctr">
                        <a:spcAft>
                          <a:spcPts val="0"/>
                        </a:spcAft>
                      </a:pPr>
                      <a:endParaRPr kumimoji="0" lang="en-GB" sz="1400" kern="1200" dirty="0">
                        <a:solidFill>
                          <a:schemeClr val="tx1"/>
                        </a:solidFill>
                        <a:effectLst/>
                        <a:latin typeface="Calibri" pitchFamily="34" charset="0"/>
                        <a:ea typeface="Times New Roman"/>
                        <a:cs typeface="Calibri"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300" baseline="0" dirty="0" smtClean="0">
                          <a:latin typeface="Calibri" pitchFamily="34" charset="0"/>
                          <a:cs typeface="Calibri" pitchFamily="34" charset="0"/>
                        </a:rPr>
                        <a:t>Small Storyboard (P)</a:t>
                      </a:r>
                      <a:endParaRPr lang="en-GB" sz="1300" dirty="0" smtClean="0">
                        <a:latin typeface="Calibri" pitchFamily="34" charset="0"/>
                        <a:cs typeface="Calibri"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en-GB"/>
                    </a:p>
                  </a:txBody>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300" baseline="0" dirty="0" smtClean="0">
                          <a:solidFill>
                            <a:srgbClr val="FF0000"/>
                          </a:solidFill>
                          <a:effectLst/>
                          <a:latin typeface="Calibri" pitchFamily="34" charset="0"/>
                          <a:ea typeface="Times New Roman"/>
                          <a:cs typeface="Calibri" pitchFamily="34" charset="0"/>
                        </a:rPr>
                        <a:t>Small and Large Storyboard (M/D)</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en-GB"/>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300" baseline="0" dirty="0" smtClean="0">
                          <a:solidFill>
                            <a:schemeClr val="tx2">
                              <a:lumMod val="60000"/>
                              <a:lumOff val="40000"/>
                            </a:schemeClr>
                          </a:solidFill>
                          <a:effectLst/>
                          <a:latin typeface="Calibri" pitchFamily="34" charset="0"/>
                          <a:ea typeface="Times New Roman"/>
                          <a:cs typeface="Calibri" pitchFamily="34" charset="0"/>
                        </a:rPr>
                        <a:t>Includes indication of transitions and Sounds (D)</a:t>
                      </a:r>
                      <a:endParaRPr lang="en-GB" sz="1300" baseline="0" dirty="0" smtClean="0">
                        <a:solidFill>
                          <a:srgbClr val="FF0000"/>
                        </a:solidFill>
                        <a:effectLst/>
                        <a:latin typeface="Calibri" pitchFamily="34" charset="0"/>
                        <a:ea typeface="Times New Roman"/>
                        <a:cs typeface="Calibri"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vMerge="1">
                  <a:txBody>
                    <a:bodyPr/>
                    <a:lstStyle/>
                    <a:p>
                      <a:endParaRPr lang="en-GB"/>
                    </a:p>
                  </a:txBody>
                  <a:tcPr/>
                </a:tc>
                <a:tc vMerge="1">
                  <a:txBody>
                    <a:bodyPr/>
                    <a:lstStyle/>
                    <a:p>
                      <a:endParaRPr lang="en-GB" sz="1200" dirty="0">
                        <a:latin typeface="Calibri" pitchFamily="34" charset="0"/>
                        <a:cs typeface="Calibri" pitchFamily="34" charset="0"/>
                      </a:endParaRPr>
                    </a:p>
                  </a:txBody>
                  <a:tcPr marL="57024" marR="570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285266">
                <a:tc>
                  <a:txBody>
                    <a:bodyPr/>
                    <a:lstStyle/>
                    <a:p>
                      <a:pPr algn="ctr">
                        <a:spcAft>
                          <a:spcPts val="0"/>
                        </a:spcAft>
                      </a:pPr>
                      <a:r>
                        <a:rPr kumimoji="0" lang="en-GB" sz="1300" b="1" kern="1200" dirty="0" smtClean="0">
                          <a:solidFill>
                            <a:schemeClr val="tx1"/>
                          </a:solidFill>
                          <a:effectLst/>
                          <a:latin typeface="Calibri" pitchFamily="34" charset="0"/>
                          <a:ea typeface="Times New Roman"/>
                          <a:cs typeface="Calibri" pitchFamily="34" charset="0"/>
                        </a:rPr>
                        <a:t>7(P/M/D)</a:t>
                      </a:r>
                      <a:endParaRPr kumimoji="0" lang="en-GB" sz="1300" b="1" kern="1200" dirty="0">
                        <a:solidFill>
                          <a:schemeClr val="tx1"/>
                        </a:solidFill>
                        <a:effectLst/>
                        <a:latin typeface="Calibri" pitchFamily="34" charset="0"/>
                        <a:ea typeface="Times New Roman"/>
                        <a:cs typeface="Calibri"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gridSpan="5">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GB" sz="1300" kern="1200" dirty="0" smtClean="0">
                          <a:solidFill>
                            <a:schemeClr val="tx1"/>
                          </a:solidFill>
                          <a:effectLst/>
                          <a:latin typeface="Calibri" pitchFamily="34" charset="0"/>
                          <a:ea typeface="+mn-ea"/>
                          <a:cs typeface="Calibri" pitchFamily="34" charset="0"/>
                        </a:rPr>
                        <a:t>Source</a:t>
                      </a:r>
                      <a:r>
                        <a:rPr kumimoji="0" lang="en-GB" sz="1300" kern="1200" baseline="0" dirty="0" smtClean="0">
                          <a:solidFill>
                            <a:schemeClr val="tx1"/>
                          </a:solidFill>
                          <a:effectLst/>
                          <a:latin typeface="Calibri" pitchFamily="34" charset="0"/>
                          <a:ea typeface="+mn-ea"/>
                          <a:cs typeface="Calibri" pitchFamily="34" charset="0"/>
                        </a:rPr>
                        <a:t> and store an original video clips for the Digital Showcase.</a:t>
                      </a:r>
                      <a:endParaRPr kumimoji="0" lang="en-GB" sz="1300" kern="1200" dirty="0" smtClean="0">
                        <a:solidFill>
                          <a:schemeClr val="tx1"/>
                        </a:solidFill>
                        <a:effectLst/>
                        <a:latin typeface="Calibri" pitchFamily="34" charset="0"/>
                        <a:ea typeface="+mn-ea"/>
                        <a:cs typeface="Calibri"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endParaRPr lang="en-GB"/>
                    </a:p>
                  </a:txBody>
                  <a:tcPr marL="57024" marR="570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endParaRPr lang="en-GB" sz="1200" dirty="0">
                        <a:latin typeface="Calibri" pitchFamily="34" charset="0"/>
                        <a:cs typeface="Calibri" pitchFamily="34" charset="0"/>
                      </a:endParaRPr>
                    </a:p>
                  </a:txBody>
                  <a:tcPr marL="57024" marR="570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28803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GB" sz="1300" b="1" kern="1200" dirty="0" smtClean="0">
                          <a:solidFill>
                            <a:schemeClr val="tx1"/>
                          </a:solidFill>
                          <a:effectLst/>
                          <a:latin typeface="Calibri" pitchFamily="34" charset="0"/>
                          <a:ea typeface="Times New Roman"/>
                          <a:cs typeface="Calibri" pitchFamily="34" charset="0"/>
                        </a:rPr>
                        <a:t>8</a:t>
                      </a:r>
                      <a:r>
                        <a:rPr kumimoji="0" lang="en-GB" sz="1300" b="1" kern="1200" baseline="0" dirty="0" smtClean="0">
                          <a:solidFill>
                            <a:schemeClr val="tx1"/>
                          </a:solidFill>
                          <a:effectLst/>
                          <a:latin typeface="Calibri" pitchFamily="34" charset="0"/>
                          <a:ea typeface="Times New Roman"/>
                          <a:cs typeface="Calibri" pitchFamily="34" charset="0"/>
                        </a:rPr>
                        <a:t>(P)</a:t>
                      </a:r>
                      <a:endParaRPr kumimoji="0" lang="en-GB" sz="1300" b="1" kern="1200" dirty="0" smtClean="0">
                        <a:solidFill>
                          <a:schemeClr val="tx1"/>
                        </a:solidFill>
                        <a:effectLst/>
                        <a:latin typeface="Calibri" pitchFamily="34" charset="0"/>
                        <a:ea typeface="Times New Roman"/>
                        <a:cs typeface="Calibri"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gridSpan="5">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GB" sz="1300" kern="1200" dirty="0" smtClean="0">
                          <a:solidFill>
                            <a:schemeClr val="tx1"/>
                          </a:solidFill>
                          <a:effectLst/>
                          <a:latin typeface="Calibri" pitchFamily="34" charset="0"/>
                          <a:ea typeface="+mn-ea"/>
                          <a:cs typeface="Calibri" pitchFamily="34" charset="0"/>
                        </a:rPr>
                        <a:t>Evidence</a:t>
                      </a:r>
                      <a:r>
                        <a:rPr kumimoji="0" lang="en-GB" sz="1300" kern="1200" baseline="0" dirty="0" smtClean="0">
                          <a:solidFill>
                            <a:schemeClr val="tx1"/>
                          </a:solidFill>
                          <a:effectLst/>
                          <a:latin typeface="Calibri" pitchFamily="34" charset="0"/>
                          <a:ea typeface="+mn-ea"/>
                          <a:cs typeface="Calibri" pitchFamily="34" charset="0"/>
                        </a:rPr>
                        <a:t> creating the original video clips for the Digital Showcase to include text and sound.</a:t>
                      </a:r>
                      <a:endParaRPr kumimoji="0" lang="en-GB" sz="1300" kern="1200" dirty="0" smtClean="0">
                        <a:solidFill>
                          <a:schemeClr val="tx1"/>
                        </a:solidFill>
                        <a:effectLst/>
                        <a:latin typeface="Calibri" pitchFamily="34" charset="0"/>
                        <a:ea typeface="+mn-ea"/>
                        <a:cs typeface="Calibri"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endParaRPr lang="en-GB"/>
                    </a:p>
                  </a:txBody>
                  <a:tcPr marL="57024" marR="570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endParaRPr lang="en-GB" sz="1200" dirty="0">
                        <a:latin typeface="Calibri" pitchFamily="34" charset="0"/>
                        <a:cs typeface="Calibri" pitchFamily="34" charset="0"/>
                      </a:endParaRPr>
                    </a:p>
                  </a:txBody>
                  <a:tcPr marL="57024" marR="570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410937">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GB" sz="1300" b="1" kern="1200" dirty="0" smtClean="0">
                          <a:solidFill>
                            <a:schemeClr val="tx1"/>
                          </a:solidFill>
                          <a:effectLst/>
                          <a:latin typeface="Calibri" pitchFamily="34" charset="0"/>
                          <a:ea typeface="Times New Roman"/>
                          <a:cs typeface="Calibri" pitchFamily="34" charset="0"/>
                        </a:rPr>
                        <a:t>9(P/M/D)</a:t>
                      </a:r>
                    </a:p>
                    <a:p>
                      <a:pPr algn="ctr">
                        <a:spcAft>
                          <a:spcPts val="0"/>
                        </a:spcAft>
                      </a:pPr>
                      <a:endParaRPr kumimoji="0" lang="en-GB" sz="1300" b="1" kern="1200" dirty="0">
                        <a:solidFill>
                          <a:schemeClr val="tx1"/>
                        </a:solidFill>
                        <a:effectLst/>
                        <a:latin typeface="Calibri" pitchFamily="34" charset="0"/>
                        <a:ea typeface="Times New Roman"/>
                        <a:cs typeface="Calibri"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gridSpan="5">
                  <a:txBody>
                    <a:bodyPr/>
                    <a:lstStyle/>
                    <a:p>
                      <a:r>
                        <a:rPr lang="en-GB" sz="1300" dirty="0" smtClean="0">
                          <a:latin typeface="Calibri" pitchFamily="34" charset="0"/>
                          <a:cs typeface="Calibri" pitchFamily="34" charset="0"/>
                        </a:rPr>
                        <a:t>Evidence exporting of your 2 Video Sequences</a:t>
                      </a:r>
                      <a:r>
                        <a:rPr lang="en-GB" sz="1300" baseline="0" dirty="0" smtClean="0">
                          <a:latin typeface="Calibri" pitchFamily="34" charset="0"/>
                          <a:cs typeface="Calibri" pitchFamily="34" charset="0"/>
                        </a:rPr>
                        <a:t> in an appropriate file format.</a:t>
                      </a:r>
                      <a:endParaRPr lang="en-GB" sz="1300" dirty="0" smtClean="0">
                        <a:latin typeface="Calibri" pitchFamily="34" charset="0"/>
                        <a:cs typeface="Calibri"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rowSpan="2">
                  <a:txBody>
                    <a:bodyPr/>
                    <a:lstStyle/>
                    <a:p>
                      <a:endParaRPr lang="en-GB" dirty="0"/>
                    </a:p>
                  </a:txBody>
                  <a:tcPr marL="57024" marR="570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rowSpan="2">
                  <a:txBody>
                    <a:bodyPr/>
                    <a:lstStyle/>
                    <a:p>
                      <a:endParaRPr lang="en-GB" sz="1200" dirty="0">
                        <a:latin typeface="Calibri" pitchFamily="34" charset="0"/>
                        <a:cs typeface="Calibri" pitchFamily="34" charset="0"/>
                      </a:endParaRPr>
                    </a:p>
                  </a:txBody>
                  <a:tcPr marL="57024" marR="570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410937">
                <a:tc vMerge="1">
                  <a:txBody>
                    <a:bodyPr/>
                    <a:lstStyle/>
                    <a:p>
                      <a:endParaRPr lang="en-GB"/>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GB" sz="1300" kern="1200" dirty="0" smtClean="0">
                          <a:solidFill>
                            <a:schemeClr val="tx1"/>
                          </a:solidFill>
                          <a:effectLst/>
                          <a:latin typeface="Calibri" pitchFamily="34" charset="0"/>
                          <a:ea typeface="+mn-ea"/>
                          <a:cs typeface="Calibri" pitchFamily="34" charset="0"/>
                        </a:rPr>
                        <a:t>Exporting in a file format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300" baseline="0" dirty="0" smtClean="0">
                          <a:solidFill>
                            <a:srgbClr val="FF0000"/>
                          </a:solidFill>
                          <a:latin typeface="Calibri" pitchFamily="34" charset="0"/>
                          <a:cs typeface="Calibri" pitchFamily="34" charset="0"/>
                        </a:rPr>
                        <a:t>Consideration of file format in terms of size and quality.</a:t>
                      </a:r>
                      <a:endParaRPr kumimoji="0" lang="en-GB" sz="1300" kern="1200" dirty="0" smtClean="0">
                        <a:solidFill>
                          <a:schemeClr val="tx1"/>
                        </a:solidFill>
                        <a:effectLst/>
                        <a:latin typeface="Calibri" pitchFamily="34" charset="0"/>
                        <a:ea typeface="+mn-ea"/>
                        <a:cs typeface="Calibri"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en-GB"/>
                    </a:p>
                  </a:txBody>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300" baseline="0" dirty="0" smtClean="0">
                          <a:solidFill>
                            <a:schemeClr val="tx2">
                              <a:lumMod val="60000"/>
                              <a:lumOff val="40000"/>
                            </a:schemeClr>
                          </a:solidFill>
                          <a:latin typeface="Calibri" pitchFamily="34" charset="0"/>
                          <a:cs typeface="Calibri" pitchFamily="34" charset="0"/>
                        </a:rPr>
                        <a:t>Consideration of choice of file format, resolution and compatibility.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en-GB"/>
                    </a:p>
                  </a:txBody>
                  <a:tcPr/>
                </a:tc>
                <a:tc vMerge="1">
                  <a:txBody>
                    <a:bodyPr/>
                    <a:lstStyle/>
                    <a:p>
                      <a:endParaRPr lang="en-GB"/>
                    </a:p>
                  </a:txBody>
                  <a:tcPr/>
                </a:tc>
                <a:tc vMerge="1">
                  <a:txBody>
                    <a:bodyPr/>
                    <a:lstStyle/>
                    <a:p>
                      <a:endParaRPr lang="en-GB"/>
                    </a:p>
                  </a:txBody>
                  <a:tcPr/>
                </a:tc>
              </a:tr>
            </a:tbl>
          </a:graphicData>
        </a:graphic>
      </p:graphicFrame>
    </p:spTree>
    <p:extLst>
      <p:ext uri="{BB962C8B-B14F-4D97-AF65-F5344CB8AC3E}">
        <p14:creationId xmlns:p14="http://schemas.microsoft.com/office/powerpoint/2010/main" val="1296538683"/>
      </p:ext>
    </p:extLst>
  </p:cSld>
  <p:clrMapOvr>
    <a:masterClrMapping/>
  </p:clrMapOvr>
  <p:transition advClick="0"/>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normAutofit/>
          </a:bodyPr>
          <a:lstStyle/>
          <a:p>
            <a:r>
              <a:rPr lang="en-GB" sz="3600" b="1" dirty="0" smtClean="0"/>
              <a:t>Assignment Scenario</a:t>
            </a:r>
          </a:p>
        </p:txBody>
      </p:sp>
      <p:sp>
        <p:nvSpPr>
          <p:cNvPr id="5" name="Content Placeholder 1"/>
          <p:cNvSpPr>
            <a:spLocks noGrp="1"/>
          </p:cNvSpPr>
          <p:nvPr>
            <p:ph idx="4294967295"/>
          </p:nvPr>
        </p:nvSpPr>
        <p:spPr>
          <a:xfrm>
            <a:off x="215137" y="1085850"/>
            <a:ext cx="8715375" cy="5583238"/>
          </a:xfrm>
          <a:solidFill>
            <a:schemeClr val="bg1"/>
          </a:solidFill>
          <a:ln w="38100">
            <a:solidFill>
              <a:schemeClr val="accent3"/>
            </a:solidFill>
          </a:ln>
          <a:effectLst>
            <a:outerShdw blurRad="50800" dist="38100" dir="2700000" algn="tl" rotWithShape="0">
              <a:prstClr val="black">
                <a:alpha val="40000"/>
              </a:prstClr>
            </a:outerShdw>
          </a:effectLst>
        </p:spPr>
        <p:txBody>
          <a:bodyPr>
            <a:noAutofit/>
          </a:bodyPr>
          <a:lstStyle/>
          <a:p>
            <a:pPr marL="109728" indent="0">
              <a:buNone/>
            </a:pPr>
            <a:r>
              <a:rPr lang="en-GB" sz="2200" b="1" dirty="0"/>
              <a:t>CLIENT PROPOSAL – prepared by One World production company</a:t>
            </a:r>
          </a:p>
          <a:p>
            <a:r>
              <a:rPr lang="en-GB" sz="2200" dirty="0"/>
              <a:t>One World is an online project for young people around the world. To take part, each young person must contribute a multimedia showcase of their local community. They will then be able to access other showcases from around the world.</a:t>
            </a:r>
          </a:p>
          <a:p>
            <a:r>
              <a:rPr lang="en-GB" sz="2200" dirty="0"/>
              <a:t> You must produce a showcase for the One World Project that gives an idea of what it is like to live in your community.</a:t>
            </a:r>
          </a:p>
          <a:p>
            <a:r>
              <a:rPr lang="en-GB" sz="2200" dirty="0"/>
              <a:t> You will create a multimedia showcase that consists of:</a:t>
            </a:r>
          </a:p>
          <a:p>
            <a:pPr lvl="1"/>
            <a:r>
              <a:rPr lang="en-GB" sz="2200" dirty="0"/>
              <a:t>a splash screen</a:t>
            </a:r>
          </a:p>
          <a:p>
            <a:pPr lvl="1"/>
            <a:r>
              <a:rPr lang="en-GB" sz="2200" dirty="0"/>
              <a:t>a navigation screen </a:t>
            </a:r>
          </a:p>
          <a:p>
            <a:pPr lvl="1"/>
            <a:r>
              <a:rPr lang="en-GB" sz="2200" dirty="0"/>
              <a:t>a short movie clip</a:t>
            </a:r>
          </a:p>
          <a:p>
            <a:pPr lvl="1"/>
            <a:r>
              <a:rPr lang="en-GB" sz="2200" dirty="0"/>
              <a:t>an original video clip</a:t>
            </a:r>
          </a:p>
          <a:p>
            <a:pPr lvl="1"/>
            <a:r>
              <a:rPr lang="en-GB" sz="2200" dirty="0"/>
              <a:t>an animation.</a:t>
            </a:r>
          </a:p>
        </p:txBody>
      </p:sp>
      <p:sp>
        <p:nvSpPr>
          <p:cNvPr id="12" name="Round Same Side Corner Rectangle 11">
            <a:hlinkClick r:id="rId3" action="ppaction://hlinksldjump"/>
          </p:cNvPr>
          <p:cNvSpPr/>
          <p:nvPr/>
        </p:nvSpPr>
        <p:spPr>
          <a:xfrm>
            <a:off x="1976663" y="724786"/>
            <a:ext cx="1296144" cy="357190"/>
          </a:xfrm>
          <a:prstGeom prst="round2Same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n-GB" b="1" dirty="0" smtClean="0"/>
              <a:t>Checklist</a:t>
            </a:r>
            <a:endParaRPr lang="en-GB" b="1" dirty="0"/>
          </a:p>
        </p:txBody>
      </p:sp>
      <p:sp>
        <p:nvSpPr>
          <p:cNvPr id="15" name="Round Same Side Corner Rectangle 14">
            <a:hlinkClick r:id="rId4" action="ppaction://hlinksldjump"/>
          </p:cNvPr>
          <p:cNvSpPr/>
          <p:nvPr/>
        </p:nvSpPr>
        <p:spPr>
          <a:xfrm>
            <a:off x="248471" y="724786"/>
            <a:ext cx="1643074" cy="357190"/>
          </a:xfrm>
          <a:prstGeom prst="round2Same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GB" b="1" dirty="0" smtClean="0"/>
              <a:t>Assignment</a:t>
            </a:r>
            <a:endParaRPr lang="en-GB" b="1" dirty="0"/>
          </a:p>
        </p:txBody>
      </p:sp>
      <p:sp>
        <p:nvSpPr>
          <p:cNvPr id="13" name="Round Same Side Corner Rectangle 12">
            <a:hlinkClick r:id="rId5" action="ppaction://hlinkpres?slideindex=1&amp;slidetitle="/>
          </p:cNvPr>
          <p:cNvSpPr/>
          <p:nvPr/>
        </p:nvSpPr>
        <p:spPr>
          <a:xfrm>
            <a:off x="4980046" y="724786"/>
            <a:ext cx="72008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b="1" dirty="0" smtClean="0"/>
              <a:t>LO3</a:t>
            </a:r>
            <a:endParaRPr lang="en-GB" b="1" dirty="0"/>
          </a:p>
        </p:txBody>
      </p:sp>
      <p:sp>
        <p:nvSpPr>
          <p:cNvPr id="17" name="Round Same Side Corner Rectangle 16">
            <a:hlinkClick r:id="rId6" action="ppaction://hlinkpres?slideindex=1&amp;slidetitle="/>
          </p:cNvPr>
          <p:cNvSpPr/>
          <p:nvPr/>
        </p:nvSpPr>
        <p:spPr>
          <a:xfrm>
            <a:off x="4199959" y="724786"/>
            <a:ext cx="72008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b="1" dirty="0" smtClean="0"/>
              <a:t>LO2</a:t>
            </a:r>
            <a:endParaRPr lang="en-GB" b="1" dirty="0"/>
          </a:p>
        </p:txBody>
      </p:sp>
      <p:sp>
        <p:nvSpPr>
          <p:cNvPr id="18" name="Round Same Side Corner Rectangle 17">
            <a:hlinkClick r:id="rId7" action="ppaction://hlinkpres?slideindex=1&amp;slidetitle="/>
          </p:cNvPr>
          <p:cNvSpPr/>
          <p:nvPr/>
        </p:nvSpPr>
        <p:spPr>
          <a:xfrm>
            <a:off x="3419872" y="724786"/>
            <a:ext cx="72008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b="1" dirty="0" smtClean="0"/>
              <a:t>LO1</a:t>
            </a:r>
            <a:endParaRPr lang="en-GB" b="1" dirty="0"/>
          </a:p>
        </p:txBody>
      </p:sp>
      <p:sp>
        <p:nvSpPr>
          <p:cNvPr id="19" name="Round Same Side Corner Rectangle 18">
            <a:hlinkClick r:id="rId8" action="ppaction://hlinkpres?slideindex=1&amp;slidetitle="/>
          </p:cNvPr>
          <p:cNvSpPr/>
          <p:nvPr/>
        </p:nvSpPr>
        <p:spPr>
          <a:xfrm>
            <a:off x="5775183" y="724786"/>
            <a:ext cx="72008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b="1" dirty="0" smtClean="0"/>
              <a:t>LO4</a:t>
            </a:r>
            <a:endParaRPr lang="en-GB" b="1" dirty="0"/>
          </a:p>
        </p:txBody>
      </p:sp>
      <p:sp>
        <p:nvSpPr>
          <p:cNvPr id="23" name="Round Same Side Corner Rectangle 22">
            <a:hlinkClick r:id="rId9" action="ppaction://hlinkpres?slideindex=1&amp;slidetitle="/>
          </p:cNvPr>
          <p:cNvSpPr/>
          <p:nvPr/>
        </p:nvSpPr>
        <p:spPr>
          <a:xfrm>
            <a:off x="6588224" y="724786"/>
            <a:ext cx="72008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b="1" dirty="0" smtClean="0"/>
              <a:t>LO5</a:t>
            </a:r>
            <a:endParaRPr lang="en-GB" b="1" dirty="0"/>
          </a:p>
        </p:txBody>
      </p:sp>
      <p:sp>
        <p:nvSpPr>
          <p:cNvPr id="24" name="Round Same Side Corner Rectangle 23">
            <a:hlinkClick r:id="rId10" action="ppaction://hlinkpres?slideindex=1&amp;slidetitle="/>
          </p:cNvPr>
          <p:cNvSpPr/>
          <p:nvPr/>
        </p:nvSpPr>
        <p:spPr>
          <a:xfrm>
            <a:off x="7383361" y="724786"/>
            <a:ext cx="72008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b="1" dirty="0" smtClean="0"/>
              <a:t>LO6</a:t>
            </a:r>
            <a:endParaRPr lang="en-GB" b="1" dirty="0"/>
          </a:p>
        </p:txBody>
      </p:sp>
    </p:spTree>
  </p:cSld>
  <p:clrMapOvr>
    <a:masterClrMapping/>
  </p:clrMapOvr>
  <p:transition advClick="0"/>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normAutofit/>
          </a:bodyPr>
          <a:lstStyle/>
          <a:p>
            <a:r>
              <a:rPr lang="en-GB" sz="3600" b="1" dirty="0" smtClean="0"/>
              <a:t>Assignment Scenario</a:t>
            </a:r>
          </a:p>
        </p:txBody>
      </p:sp>
      <p:sp>
        <p:nvSpPr>
          <p:cNvPr id="5" name="Content Placeholder 1"/>
          <p:cNvSpPr>
            <a:spLocks noGrp="1"/>
          </p:cNvSpPr>
          <p:nvPr>
            <p:ph idx="4294967295"/>
          </p:nvPr>
        </p:nvSpPr>
        <p:spPr>
          <a:xfrm>
            <a:off x="215137" y="1085850"/>
            <a:ext cx="8715375" cy="5583238"/>
          </a:xfrm>
          <a:solidFill>
            <a:schemeClr val="bg1"/>
          </a:solidFill>
          <a:ln w="38100">
            <a:solidFill>
              <a:schemeClr val="accent3"/>
            </a:solidFill>
          </a:ln>
          <a:effectLst>
            <a:outerShdw blurRad="50800" dist="38100" dir="2700000" algn="tl" rotWithShape="0">
              <a:prstClr val="black">
                <a:alpha val="40000"/>
              </a:prstClr>
            </a:outerShdw>
          </a:effectLst>
        </p:spPr>
        <p:txBody>
          <a:bodyPr>
            <a:noAutofit/>
          </a:bodyPr>
          <a:lstStyle/>
          <a:p>
            <a:pPr marL="109728" indent="0">
              <a:buNone/>
            </a:pPr>
            <a:r>
              <a:rPr lang="en-GB" sz="2200" b="1" smtClean="0"/>
              <a:t>Showcase Overview</a:t>
            </a:r>
            <a:r>
              <a:rPr lang="en-GB" sz="2200" b="1" dirty="0" smtClean="0"/>
              <a:t>:</a:t>
            </a:r>
          </a:p>
          <a:p>
            <a:pPr marL="109728" indent="0">
              <a:buNone/>
            </a:pPr>
            <a:r>
              <a:rPr lang="en-GB" sz="2200" dirty="0" smtClean="0"/>
              <a:t>Your One World Movie must:</a:t>
            </a:r>
          </a:p>
          <a:p>
            <a:r>
              <a:rPr lang="en-GB" sz="2200" dirty="0"/>
              <a:t>Be brief</a:t>
            </a:r>
          </a:p>
          <a:p>
            <a:r>
              <a:rPr lang="en-GB" sz="2200" dirty="0"/>
              <a:t>Show aspects of community </a:t>
            </a:r>
            <a:r>
              <a:rPr lang="en-GB" sz="2200" dirty="0" smtClean="0"/>
              <a:t>life</a:t>
            </a:r>
          </a:p>
          <a:p>
            <a:pPr marL="109728" indent="0">
              <a:buNone/>
            </a:pPr>
            <a:r>
              <a:rPr lang="en-GB" sz="2200" dirty="0" smtClean="0"/>
              <a:t>The </a:t>
            </a:r>
            <a:r>
              <a:rPr lang="en-GB" sz="2200" b="1" dirty="0" smtClean="0"/>
              <a:t>Second </a:t>
            </a:r>
            <a:r>
              <a:rPr lang="en-GB" sz="2200" dirty="0" smtClean="0"/>
              <a:t>Video clip should:</a:t>
            </a:r>
            <a:endParaRPr lang="en-GB" sz="2200" dirty="0"/>
          </a:p>
          <a:p>
            <a:pPr lvl="0"/>
            <a:r>
              <a:rPr lang="en-GB" sz="2200" dirty="0" smtClean="0"/>
              <a:t>Be </a:t>
            </a:r>
            <a:r>
              <a:rPr lang="en-GB" sz="2200" dirty="0"/>
              <a:t>between </a:t>
            </a:r>
            <a:r>
              <a:rPr lang="en-GB" sz="2200" dirty="0" smtClean="0"/>
              <a:t>40-50 seconds and include aspects of life in your local community:</a:t>
            </a:r>
            <a:endParaRPr lang="en-GB" sz="2200" dirty="0"/>
          </a:p>
          <a:p>
            <a:pPr lvl="1"/>
            <a:r>
              <a:rPr lang="en-GB" sz="2200" dirty="0"/>
              <a:t>opening and closing </a:t>
            </a:r>
            <a:r>
              <a:rPr lang="en-GB" sz="2200" dirty="0" smtClean="0"/>
              <a:t>sequences</a:t>
            </a:r>
          </a:p>
          <a:p>
            <a:pPr lvl="1"/>
            <a:r>
              <a:rPr lang="en-GB" sz="2200" dirty="0" smtClean="0"/>
              <a:t>The </a:t>
            </a:r>
            <a:r>
              <a:rPr lang="en-GB" sz="2200" dirty="0"/>
              <a:t>movie must consist </a:t>
            </a:r>
            <a:r>
              <a:rPr lang="en-GB" sz="2200" dirty="0" smtClean="0"/>
              <a:t>of original video footage </a:t>
            </a:r>
            <a:r>
              <a:rPr lang="en-GB" sz="2200" dirty="0"/>
              <a:t>and </a:t>
            </a:r>
            <a:r>
              <a:rPr lang="en-GB" sz="2200" dirty="0" smtClean="0"/>
              <a:t>a separate voiceover.</a:t>
            </a:r>
          </a:p>
          <a:p>
            <a:pPr lvl="1"/>
            <a:r>
              <a:rPr lang="en-GB" sz="2200" dirty="0" smtClean="0"/>
              <a:t>Be Scripted</a:t>
            </a:r>
            <a:endParaRPr lang="en-GB" sz="2200" dirty="0"/>
          </a:p>
          <a:p>
            <a:r>
              <a:rPr lang="en-GB" sz="2200" dirty="0" smtClean="0"/>
              <a:t>You will need to Produce </a:t>
            </a:r>
            <a:r>
              <a:rPr lang="en-GB" sz="2200" dirty="0"/>
              <a:t>a timeline storyboard for the movie.</a:t>
            </a:r>
          </a:p>
          <a:p>
            <a:r>
              <a:rPr lang="en-GB" sz="2200" dirty="0" smtClean="0"/>
              <a:t>You </a:t>
            </a:r>
            <a:r>
              <a:rPr lang="en-GB" sz="2200" dirty="0"/>
              <a:t>should annotate your storyboard to explain your design decisions. </a:t>
            </a:r>
          </a:p>
        </p:txBody>
      </p:sp>
      <p:sp>
        <p:nvSpPr>
          <p:cNvPr id="12" name="Round Same Side Corner Rectangle 11">
            <a:hlinkClick r:id="rId3" action="ppaction://hlinksldjump"/>
          </p:cNvPr>
          <p:cNvSpPr/>
          <p:nvPr/>
        </p:nvSpPr>
        <p:spPr>
          <a:xfrm>
            <a:off x="1976663" y="724786"/>
            <a:ext cx="1296144" cy="357190"/>
          </a:xfrm>
          <a:prstGeom prst="round2Same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n-GB" b="1" dirty="0" smtClean="0"/>
              <a:t>Checklist</a:t>
            </a:r>
            <a:endParaRPr lang="en-GB" b="1" dirty="0"/>
          </a:p>
        </p:txBody>
      </p:sp>
      <p:sp>
        <p:nvSpPr>
          <p:cNvPr id="15" name="Round Same Side Corner Rectangle 14">
            <a:hlinkClick r:id="rId4" action="ppaction://hlinksldjump"/>
          </p:cNvPr>
          <p:cNvSpPr/>
          <p:nvPr/>
        </p:nvSpPr>
        <p:spPr>
          <a:xfrm>
            <a:off x="248471" y="724786"/>
            <a:ext cx="1643074" cy="357190"/>
          </a:xfrm>
          <a:prstGeom prst="round2Same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GB" b="1" dirty="0" smtClean="0"/>
              <a:t>Assignment</a:t>
            </a:r>
            <a:endParaRPr lang="en-GB" b="1" dirty="0"/>
          </a:p>
        </p:txBody>
      </p:sp>
      <p:sp>
        <p:nvSpPr>
          <p:cNvPr id="13" name="Round Same Side Corner Rectangle 12">
            <a:hlinkClick r:id="rId5" action="ppaction://hlinkpres?slideindex=1&amp;slidetitle="/>
          </p:cNvPr>
          <p:cNvSpPr/>
          <p:nvPr/>
        </p:nvSpPr>
        <p:spPr>
          <a:xfrm>
            <a:off x="4980046" y="724786"/>
            <a:ext cx="72008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b="1" dirty="0" smtClean="0"/>
              <a:t>LO3</a:t>
            </a:r>
            <a:endParaRPr lang="en-GB" b="1" dirty="0"/>
          </a:p>
        </p:txBody>
      </p:sp>
      <p:sp>
        <p:nvSpPr>
          <p:cNvPr id="17" name="Round Same Side Corner Rectangle 16">
            <a:hlinkClick r:id="rId6" action="ppaction://hlinkpres?slideindex=1&amp;slidetitle="/>
          </p:cNvPr>
          <p:cNvSpPr/>
          <p:nvPr/>
        </p:nvSpPr>
        <p:spPr>
          <a:xfrm>
            <a:off x="4199959" y="724786"/>
            <a:ext cx="72008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b="1" dirty="0" smtClean="0"/>
              <a:t>LO2</a:t>
            </a:r>
            <a:endParaRPr lang="en-GB" b="1" dirty="0"/>
          </a:p>
        </p:txBody>
      </p:sp>
      <p:sp>
        <p:nvSpPr>
          <p:cNvPr id="18" name="Round Same Side Corner Rectangle 17">
            <a:hlinkClick r:id="rId7" action="ppaction://hlinkpres?slideindex=1&amp;slidetitle="/>
          </p:cNvPr>
          <p:cNvSpPr/>
          <p:nvPr/>
        </p:nvSpPr>
        <p:spPr>
          <a:xfrm>
            <a:off x="3419872" y="724786"/>
            <a:ext cx="72008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b="1" dirty="0" smtClean="0"/>
              <a:t>LO1</a:t>
            </a:r>
            <a:endParaRPr lang="en-GB" b="1" dirty="0"/>
          </a:p>
        </p:txBody>
      </p:sp>
      <p:sp>
        <p:nvSpPr>
          <p:cNvPr id="19" name="Round Same Side Corner Rectangle 18">
            <a:hlinkClick r:id="rId8" action="ppaction://hlinkpres?slideindex=1&amp;slidetitle="/>
          </p:cNvPr>
          <p:cNvSpPr/>
          <p:nvPr/>
        </p:nvSpPr>
        <p:spPr>
          <a:xfrm>
            <a:off x="5775183" y="724786"/>
            <a:ext cx="72008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b="1" dirty="0" smtClean="0"/>
              <a:t>LO4</a:t>
            </a:r>
            <a:endParaRPr lang="en-GB" b="1" dirty="0"/>
          </a:p>
        </p:txBody>
      </p:sp>
      <p:sp>
        <p:nvSpPr>
          <p:cNvPr id="23" name="Round Same Side Corner Rectangle 22">
            <a:hlinkClick r:id="rId9" action="ppaction://hlinkpres?slideindex=1&amp;slidetitle="/>
          </p:cNvPr>
          <p:cNvSpPr/>
          <p:nvPr/>
        </p:nvSpPr>
        <p:spPr>
          <a:xfrm>
            <a:off x="6588224" y="724786"/>
            <a:ext cx="72008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b="1" dirty="0" smtClean="0"/>
              <a:t>LO5</a:t>
            </a:r>
            <a:endParaRPr lang="en-GB" b="1" dirty="0"/>
          </a:p>
        </p:txBody>
      </p:sp>
      <p:sp>
        <p:nvSpPr>
          <p:cNvPr id="24" name="Round Same Side Corner Rectangle 23">
            <a:hlinkClick r:id="rId10" action="ppaction://hlinkpres?slideindex=1&amp;slidetitle="/>
          </p:cNvPr>
          <p:cNvSpPr/>
          <p:nvPr/>
        </p:nvSpPr>
        <p:spPr>
          <a:xfrm>
            <a:off x="7383361" y="724786"/>
            <a:ext cx="72008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b="1" dirty="0" smtClean="0"/>
              <a:t>LO6</a:t>
            </a:r>
            <a:endParaRPr lang="en-GB" b="1" dirty="0"/>
          </a:p>
        </p:txBody>
      </p:sp>
    </p:spTree>
    <p:extLst>
      <p:ext uri="{BB962C8B-B14F-4D97-AF65-F5344CB8AC3E}">
        <p14:creationId xmlns:p14="http://schemas.microsoft.com/office/powerpoint/2010/main" val="1680019817"/>
      </p:ext>
    </p:extLst>
  </p:cSld>
  <p:clrMapOvr>
    <a:masterClrMapping/>
  </p:clrMapOvr>
  <p:transition advClick="0"/>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249375" y="-115190"/>
            <a:ext cx="8229600" cy="857256"/>
          </a:xfrm>
        </p:spPr>
        <p:txBody>
          <a:bodyPr>
            <a:normAutofit/>
          </a:bodyPr>
          <a:lstStyle/>
          <a:p>
            <a:r>
              <a:rPr lang="en-GB" sz="3600" dirty="0" smtClean="0"/>
              <a:t>Learning Outcome 3 – Assignment</a:t>
            </a:r>
            <a:endParaRPr lang="en-GB" sz="3600" b="1" dirty="0" smtClean="0"/>
          </a:p>
        </p:txBody>
      </p:sp>
      <p:graphicFrame>
        <p:nvGraphicFramePr>
          <p:cNvPr id="25" name="Table 24"/>
          <p:cNvGraphicFramePr>
            <a:graphicFrameLocks noGrp="1"/>
          </p:cNvGraphicFramePr>
          <p:nvPr>
            <p:extLst>
              <p:ext uri="{D42A27DB-BD31-4B8C-83A1-F6EECF244321}">
                <p14:modId xmlns:p14="http://schemas.microsoft.com/office/powerpoint/2010/main" val="3303808066"/>
              </p:ext>
            </p:extLst>
          </p:nvPr>
        </p:nvGraphicFramePr>
        <p:xfrm>
          <a:off x="6584006" y="2060848"/>
          <a:ext cx="2200151" cy="4392488"/>
        </p:xfrm>
        <a:graphic>
          <a:graphicData uri="http://schemas.openxmlformats.org/drawingml/2006/table">
            <a:tbl>
              <a:tblPr firstRow="1" firstCol="1" lastRow="1" lastCol="1" bandRow="1" bandCol="1">
                <a:tableStyleId>{2D5ABB26-0587-4C30-8999-92F81FD0307C}</a:tableStyleId>
              </a:tblPr>
              <a:tblGrid>
                <a:gridCol w="2200151"/>
              </a:tblGrid>
              <a:tr h="399190">
                <a:tc>
                  <a:txBody>
                    <a:bodyPr/>
                    <a:lstStyle/>
                    <a:p>
                      <a:pPr>
                        <a:spcAft>
                          <a:spcPts val="0"/>
                        </a:spcAft>
                      </a:pPr>
                      <a:endParaRPr lang="en-GB" sz="1050" dirty="0">
                        <a:effectLst/>
                        <a:latin typeface="Times New Roman"/>
                        <a:ea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tUpDiag">
                      <a:fgClr>
                        <a:schemeClr val="tx1"/>
                      </a:fgClr>
                      <a:bgClr>
                        <a:schemeClr val="accent3">
                          <a:lumMod val="50000"/>
                        </a:schemeClr>
                      </a:bgClr>
                    </a:pattFill>
                  </a:tcPr>
                </a:tc>
              </a:tr>
              <a:tr h="3993298">
                <a:tc>
                  <a:txBody>
                    <a:bodyPr/>
                    <a:lstStyle/>
                    <a:p>
                      <a:pPr marL="177800" indent="-177800" algn="l">
                        <a:spcAft>
                          <a:spcPts val="600"/>
                        </a:spcAft>
                        <a:buFontTx/>
                        <a:buBlip>
                          <a:blip r:embed="rId3"/>
                        </a:buBlip>
                      </a:pPr>
                      <a:r>
                        <a:rPr lang="en-GB" sz="1600" baseline="0" dirty="0" smtClean="0">
                          <a:effectLst/>
                          <a:latin typeface="Calibri" pitchFamily="34" charset="0"/>
                          <a:ea typeface="Times New Roman"/>
                          <a:cs typeface="Calibri" pitchFamily="34" charset="0"/>
                        </a:rPr>
                        <a:t>The tone and voice of a reader</a:t>
                      </a:r>
                      <a:endParaRPr kumimoji="0" lang="en-GB" sz="1400" kern="1200" dirty="0" smtClean="0">
                        <a:solidFill>
                          <a:schemeClr val="tx1"/>
                        </a:solidFill>
                        <a:effectLst/>
                        <a:latin typeface="Calibri" pitchFamily="34" charset="0"/>
                        <a:ea typeface="Times New Roman"/>
                        <a:cs typeface="Calibri" pitchFamily="34" charset="0"/>
                      </a:endParaRPr>
                    </a:p>
                    <a:p>
                      <a:pPr marL="361950" lvl="1" indent="-190500">
                        <a:buFont typeface="Arial" pitchFamily="34" charset="0"/>
                        <a:buChar char="•"/>
                      </a:pPr>
                      <a:r>
                        <a:rPr kumimoji="0" lang="en-GB" sz="1600" kern="1200" dirty="0" smtClean="0">
                          <a:solidFill>
                            <a:schemeClr val="tx1"/>
                          </a:solidFill>
                          <a:effectLst/>
                          <a:latin typeface="Calibri" pitchFamily="34" charset="0"/>
                          <a:ea typeface="Times New Roman"/>
                          <a:cs typeface="Calibri" pitchFamily="34" charset="0"/>
                        </a:rPr>
                        <a:t>Choice of images (P)</a:t>
                      </a:r>
                    </a:p>
                    <a:p>
                      <a:pPr marL="361950" lvl="1" indent="-190500">
                        <a:buFont typeface="Arial" pitchFamily="34" charset="0"/>
                        <a:buChar char="•"/>
                      </a:pPr>
                      <a:r>
                        <a:rPr kumimoji="0" lang="en-GB" sz="1600" kern="1200" dirty="0" smtClean="0">
                          <a:solidFill>
                            <a:schemeClr val="tx1"/>
                          </a:solidFill>
                          <a:effectLst/>
                          <a:latin typeface="Calibri" pitchFamily="34" charset="0"/>
                          <a:ea typeface="Times New Roman"/>
                          <a:cs typeface="Calibri" pitchFamily="34" charset="0"/>
                        </a:rPr>
                        <a:t>Purpose of story (P)</a:t>
                      </a:r>
                    </a:p>
                    <a:p>
                      <a:pPr marL="361950" lvl="1" indent="-190500">
                        <a:buFont typeface="Arial" pitchFamily="34" charset="0"/>
                        <a:buChar char="•"/>
                      </a:pPr>
                      <a:r>
                        <a:rPr kumimoji="0" lang="en-GB" sz="1600" kern="1200" dirty="0" smtClean="0">
                          <a:solidFill>
                            <a:schemeClr val="tx1"/>
                          </a:solidFill>
                          <a:effectLst/>
                          <a:latin typeface="Calibri" pitchFamily="34" charset="0"/>
                          <a:ea typeface="Times New Roman"/>
                          <a:cs typeface="Calibri" pitchFamily="34" charset="0"/>
                        </a:rPr>
                        <a:t>Appeal to audience (P)</a:t>
                      </a:r>
                    </a:p>
                    <a:p>
                      <a:pPr marL="361950" lvl="1" indent="-190500">
                        <a:buFont typeface="Arial" pitchFamily="34" charset="0"/>
                        <a:buChar char="•"/>
                      </a:pPr>
                      <a:r>
                        <a:rPr kumimoji="0" lang="en-GB" sz="1600" kern="1200" dirty="0" smtClean="0">
                          <a:solidFill>
                            <a:schemeClr val="tx1"/>
                          </a:solidFill>
                          <a:effectLst/>
                          <a:latin typeface="Calibri" pitchFamily="34" charset="0"/>
                          <a:ea typeface="Times New Roman"/>
                          <a:cs typeface="Calibri" pitchFamily="34" charset="0"/>
                        </a:rPr>
                        <a:t>Order (P)</a:t>
                      </a:r>
                    </a:p>
                    <a:p>
                      <a:pPr marL="361950" lvl="1" indent="-190500">
                        <a:buFont typeface="Arial" pitchFamily="34" charset="0"/>
                        <a:buChar char="•"/>
                      </a:pPr>
                      <a:r>
                        <a:rPr kumimoji="0" lang="en-GB" sz="1600" kern="1200" dirty="0" smtClean="0">
                          <a:solidFill>
                            <a:srgbClr val="FF0000"/>
                          </a:solidFill>
                          <a:effectLst/>
                          <a:latin typeface="Calibri" pitchFamily="34" charset="0"/>
                          <a:ea typeface="Times New Roman"/>
                          <a:cs typeface="Calibri" pitchFamily="34" charset="0"/>
                        </a:rPr>
                        <a:t>Suitable</a:t>
                      </a:r>
                      <a:r>
                        <a:rPr kumimoji="0" lang="en-GB" sz="1600" kern="1200" baseline="0" dirty="0" smtClean="0">
                          <a:solidFill>
                            <a:srgbClr val="FF0000"/>
                          </a:solidFill>
                          <a:effectLst/>
                          <a:latin typeface="Calibri" pitchFamily="34" charset="0"/>
                          <a:ea typeface="Times New Roman"/>
                          <a:cs typeface="Calibri" pitchFamily="34" charset="0"/>
                        </a:rPr>
                        <a:t> voice over</a:t>
                      </a:r>
                      <a:r>
                        <a:rPr kumimoji="0" lang="en-GB" sz="1600" kern="1200" dirty="0" smtClean="0">
                          <a:solidFill>
                            <a:srgbClr val="FF0000"/>
                          </a:solidFill>
                          <a:effectLst/>
                          <a:latin typeface="Calibri" pitchFamily="34" charset="0"/>
                          <a:ea typeface="Times New Roman"/>
                          <a:cs typeface="Calibri" pitchFamily="34" charset="0"/>
                        </a:rPr>
                        <a:t> (M)</a:t>
                      </a:r>
                    </a:p>
                    <a:p>
                      <a:pPr marL="361950" lvl="1" indent="-190500">
                        <a:buFont typeface="Arial" pitchFamily="34" charset="0"/>
                        <a:buChar char="•"/>
                      </a:pPr>
                      <a:r>
                        <a:rPr kumimoji="0" lang="en-GB" sz="1600" kern="1200" dirty="0" smtClean="0">
                          <a:solidFill>
                            <a:srgbClr val="FF0000"/>
                          </a:solidFill>
                          <a:effectLst/>
                          <a:latin typeface="Calibri" pitchFamily="34" charset="0"/>
                          <a:ea typeface="Times New Roman"/>
                          <a:cs typeface="Calibri" pitchFamily="34" charset="0"/>
                        </a:rPr>
                        <a:t>Suitable background music (M)</a:t>
                      </a:r>
                    </a:p>
                    <a:p>
                      <a:pPr marL="361950" lvl="1" indent="-190500">
                        <a:buFont typeface="Arial" pitchFamily="34" charset="0"/>
                        <a:buChar char="•"/>
                      </a:pPr>
                      <a:r>
                        <a:rPr lang="en-GB" sz="1600" baseline="0" dirty="0" smtClean="0">
                          <a:solidFill>
                            <a:schemeClr val="tx2">
                              <a:lumMod val="60000"/>
                              <a:lumOff val="40000"/>
                            </a:schemeClr>
                          </a:solidFill>
                          <a:effectLst/>
                          <a:latin typeface="Calibri" pitchFamily="34" charset="0"/>
                          <a:ea typeface="Times New Roman"/>
                          <a:cs typeface="Calibri" pitchFamily="34" charset="0"/>
                        </a:rPr>
                        <a:t>Appropriate theme set (D)</a:t>
                      </a:r>
                    </a:p>
                    <a:p>
                      <a:pPr marL="361950" lvl="1" indent="-190500">
                        <a:buFont typeface="Arial" pitchFamily="34" charset="0"/>
                        <a:buChar char="•"/>
                      </a:pPr>
                      <a:r>
                        <a:rPr lang="en-GB" sz="1600" baseline="0" dirty="0" smtClean="0">
                          <a:solidFill>
                            <a:schemeClr val="tx2">
                              <a:lumMod val="60000"/>
                              <a:lumOff val="40000"/>
                            </a:schemeClr>
                          </a:solidFill>
                          <a:effectLst/>
                          <a:latin typeface="Calibri" pitchFamily="34" charset="0"/>
                          <a:ea typeface="Times New Roman"/>
                          <a:cs typeface="Calibri" pitchFamily="34" charset="0"/>
                        </a:rPr>
                        <a:t>Music  accompaniment (D)</a:t>
                      </a:r>
                    </a:p>
                    <a:p>
                      <a:pPr marL="361950" lvl="1" indent="-190500">
                        <a:buFont typeface="Arial" pitchFamily="34" charset="0"/>
                        <a:buChar char="•"/>
                      </a:pPr>
                      <a:r>
                        <a:rPr lang="en-GB" sz="1600" baseline="0" dirty="0" smtClean="0">
                          <a:solidFill>
                            <a:schemeClr val="tx2">
                              <a:lumMod val="60000"/>
                              <a:lumOff val="40000"/>
                            </a:schemeClr>
                          </a:solidFill>
                          <a:effectLst/>
                          <a:latin typeface="Calibri" pitchFamily="34" charset="0"/>
                          <a:ea typeface="Times New Roman"/>
                          <a:cs typeface="Calibri" pitchFamily="34" charset="0"/>
                        </a:rPr>
                        <a:t>Timings (D)</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r>
            </a:tbl>
          </a:graphicData>
        </a:graphic>
      </p:graphicFrame>
      <p:pic>
        <p:nvPicPr>
          <p:cNvPr id="32" name="Picture 4" descr="Think About"/>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584007" y="2159521"/>
            <a:ext cx="1876425" cy="33337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50" name="Table 49"/>
          <p:cNvGraphicFramePr>
            <a:graphicFrameLocks noGrp="1"/>
          </p:cNvGraphicFramePr>
          <p:nvPr>
            <p:extLst>
              <p:ext uri="{D42A27DB-BD31-4B8C-83A1-F6EECF244321}">
                <p14:modId xmlns:p14="http://schemas.microsoft.com/office/powerpoint/2010/main" val="596707511"/>
              </p:ext>
            </p:extLst>
          </p:nvPr>
        </p:nvGraphicFramePr>
        <p:xfrm>
          <a:off x="323528" y="2243207"/>
          <a:ext cx="6120680" cy="4210129"/>
        </p:xfrm>
        <a:graphic>
          <a:graphicData uri="http://schemas.openxmlformats.org/drawingml/2006/table">
            <a:tbl>
              <a:tblPr firstRow="1" bandRow="1">
                <a:tableStyleId>{2D5ABB26-0587-4C30-8999-92F81FD0307C}</a:tableStyleId>
              </a:tblPr>
              <a:tblGrid>
                <a:gridCol w="291461"/>
                <a:gridCol w="5829219"/>
              </a:tblGrid>
              <a:tr h="312862">
                <a:tc>
                  <a:txBody>
                    <a:bodyPr/>
                    <a:lstStyle/>
                    <a:p>
                      <a:pPr marL="0" indent="0" algn="ctr" rtl="0" eaLnBrk="1" latinLnBrk="0" hangingPunct="1"/>
                      <a:endParaRPr kumimoji="0" lang="en-GB" sz="1400" b="0" kern="1200" dirty="0" smtClean="0">
                        <a:solidFill>
                          <a:schemeClr val="bg1"/>
                        </a:solidFill>
                        <a:latin typeface="Calibri" pitchFamily="34" charset="0"/>
                        <a:ea typeface="+mn-ea"/>
                        <a:cs typeface="Calibri" pitchFamily="34" charset="0"/>
                      </a:endParaRPr>
                    </a:p>
                  </a:txBody>
                  <a:tcPr anchor="ctr">
                    <a:noFill/>
                  </a:tcPr>
                </a:tc>
                <a:tc rowSpan="2">
                  <a:txBody>
                    <a:bodyPr/>
                    <a:lstStyle/>
                    <a:p>
                      <a:r>
                        <a:rPr kumimoji="0" lang="en-GB" sz="2200" b="1" kern="1200" baseline="0" dirty="0" smtClean="0">
                          <a:solidFill>
                            <a:schemeClr val="tx1"/>
                          </a:solidFill>
                          <a:effectLst/>
                          <a:latin typeface="Calibri" pitchFamily="34" charset="0"/>
                          <a:ea typeface="+mn-ea"/>
                          <a:cs typeface="Calibri" pitchFamily="34" charset="0"/>
                        </a:rPr>
                        <a:t>To achieve a pass grade:</a:t>
                      </a:r>
                    </a:p>
                    <a:p>
                      <a:pPr lvl="0"/>
                      <a:r>
                        <a:rPr kumimoji="0" lang="en-GB" sz="2200" kern="1200" baseline="0" dirty="0" smtClean="0">
                          <a:solidFill>
                            <a:schemeClr val="tx1"/>
                          </a:solidFill>
                          <a:effectLst/>
                          <a:latin typeface="Calibri" pitchFamily="34" charset="0"/>
                          <a:ea typeface="+mn-ea"/>
                          <a:cs typeface="Calibri" pitchFamily="34" charset="0"/>
                        </a:rPr>
                        <a:t>Candidates will produce a basic Community Movie Clip and Video that includes video with sound and features a community issue.</a:t>
                      </a:r>
                    </a:p>
                    <a:p>
                      <a:r>
                        <a:rPr kumimoji="0" lang="en-GB" sz="2200" b="1" kern="1200" baseline="0" dirty="0" smtClean="0">
                          <a:solidFill>
                            <a:srgbClr val="FF0000"/>
                          </a:solidFill>
                          <a:effectLst/>
                          <a:latin typeface="Calibri" pitchFamily="34" charset="0"/>
                          <a:ea typeface="+mn-ea"/>
                          <a:cs typeface="Calibri" pitchFamily="34" charset="0"/>
                        </a:rPr>
                        <a:t>To achieve a merit grade:</a:t>
                      </a:r>
                    </a:p>
                    <a:p>
                      <a:pPr lvl="0"/>
                      <a:r>
                        <a:rPr kumimoji="0" lang="en-GB" sz="2200" kern="1200" baseline="0" dirty="0" smtClean="0">
                          <a:solidFill>
                            <a:srgbClr val="FF0000"/>
                          </a:solidFill>
                          <a:effectLst/>
                          <a:latin typeface="Calibri" pitchFamily="34" charset="0"/>
                          <a:ea typeface="+mn-ea"/>
                          <a:cs typeface="Calibri" pitchFamily="34" charset="0"/>
                        </a:rPr>
                        <a:t>Candidates will produce a good Community Movie Clip and Video that includes video with sound and features a community issue.</a:t>
                      </a:r>
                    </a:p>
                    <a:p>
                      <a:r>
                        <a:rPr kumimoji="0" lang="en-GB" sz="2200" b="1" kern="1200" baseline="0" dirty="0" smtClean="0">
                          <a:solidFill>
                            <a:schemeClr val="tx2">
                              <a:lumMod val="60000"/>
                              <a:lumOff val="40000"/>
                            </a:schemeClr>
                          </a:solidFill>
                          <a:effectLst/>
                          <a:latin typeface="Calibri" pitchFamily="34" charset="0"/>
                          <a:ea typeface="+mn-ea"/>
                          <a:cs typeface="Calibri" pitchFamily="34" charset="0"/>
                        </a:rPr>
                        <a:t>To achieve a distinction grade:</a:t>
                      </a:r>
                    </a:p>
                    <a:p>
                      <a:pPr lvl="0"/>
                      <a:r>
                        <a:rPr kumimoji="0" lang="en-GB" sz="2200" kern="1200" baseline="0" dirty="0" smtClean="0">
                          <a:solidFill>
                            <a:schemeClr val="tx2">
                              <a:lumMod val="60000"/>
                              <a:lumOff val="40000"/>
                            </a:schemeClr>
                          </a:solidFill>
                          <a:effectLst/>
                          <a:latin typeface="Calibri" pitchFamily="34" charset="0"/>
                          <a:ea typeface="+mn-ea"/>
                          <a:cs typeface="Calibri" pitchFamily="34" charset="0"/>
                        </a:rPr>
                        <a:t>Candidates will produce an effective Community Movie Clip and Video that includes original video with sound and features a community issue.</a:t>
                      </a:r>
                    </a:p>
                  </a:txBody>
                  <a:tcPr/>
                </a:tc>
              </a:tr>
              <a:tr h="3897267">
                <a:tc>
                  <a:txBody>
                    <a:bodyPr/>
                    <a:lstStyle/>
                    <a:p>
                      <a:pPr marL="0" indent="0" algn="ctr" rtl="0" eaLnBrk="1" latinLnBrk="0" hangingPunct="1"/>
                      <a:r>
                        <a:rPr kumimoji="0" lang="en-GB" sz="1400" b="0" kern="1200" dirty="0" smtClean="0">
                          <a:solidFill>
                            <a:schemeClr val="bg1"/>
                          </a:solidFill>
                          <a:latin typeface="Calibri" pitchFamily="34" charset="0"/>
                          <a:ea typeface="+mn-ea"/>
                          <a:cs typeface="Calibri" pitchFamily="34" charset="0"/>
                        </a:rPr>
                        <a:t>1</a:t>
                      </a:r>
                    </a:p>
                  </a:txBody>
                  <a:tcPr anchor="ctr">
                    <a:solidFill>
                      <a:schemeClr val="bg1"/>
                    </a:solidFill>
                  </a:tcPr>
                </a:tc>
                <a:tc vMerge="1">
                  <a:txBody>
                    <a:bodyPr/>
                    <a:lstStyle/>
                    <a:p>
                      <a:endParaRPr kumimoji="0" lang="en-GB" sz="14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endParaRPr>
                    </a:p>
                  </a:txBody>
                  <a:tcPr/>
                </a:tc>
              </a:tr>
            </a:tbl>
          </a:graphicData>
        </a:graphic>
      </p:graphicFrame>
      <p:pic>
        <p:nvPicPr>
          <p:cNvPr id="14" name="Picture 1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99820" y="2348880"/>
            <a:ext cx="139732" cy="139732"/>
          </a:xfrm>
          <a:prstGeom prst="rect">
            <a:avLst/>
          </a:prstGeom>
        </p:spPr>
      </p:pic>
      <p:pic>
        <p:nvPicPr>
          <p:cNvPr id="17" name="Picture 1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95536" y="3721316"/>
            <a:ext cx="139732" cy="139732"/>
          </a:xfrm>
          <a:prstGeom prst="rect">
            <a:avLst/>
          </a:prstGeom>
        </p:spPr>
      </p:pic>
      <p:pic>
        <p:nvPicPr>
          <p:cNvPr id="19" name="Picture 1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99820" y="5089468"/>
            <a:ext cx="139732" cy="139732"/>
          </a:xfrm>
          <a:prstGeom prst="rect">
            <a:avLst/>
          </a:prstGeom>
        </p:spPr>
      </p:pic>
    </p:spTree>
    <p:extLst>
      <p:ext uri="{BB962C8B-B14F-4D97-AF65-F5344CB8AC3E}">
        <p14:creationId xmlns:p14="http://schemas.microsoft.com/office/powerpoint/2010/main" val="264377662"/>
      </p:ext>
    </p:extLst>
  </p:cSld>
  <p:clrMapOvr>
    <a:masterClrMapping/>
  </p:clrMapOvr>
  <p:transition advClick="0"/>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249375" y="-115190"/>
            <a:ext cx="8229600" cy="857256"/>
          </a:xfrm>
        </p:spPr>
        <p:txBody>
          <a:bodyPr>
            <a:normAutofit/>
          </a:bodyPr>
          <a:lstStyle/>
          <a:p>
            <a:r>
              <a:rPr lang="en-GB" sz="3600" dirty="0" smtClean="0"/>
              <a:t>Learning Outcome 3 – Task 1</a:t>
            </a:r>
            <a:endParaRPr lang="en-GB" sz="3600" b="1" dirty="0" smtClean="0"/>
          </a:p>
        </p:txBody>
      </p:sp>
      <p:graphicFrame>
        <p:nvGraphicFramePr>
          <p:cNvPr id="25" name="Table 24"/>
          <p:cNvGraphicFramePr>
            <a:graphicFrameLocks noGrp="1"/>
          </p:cNvGraphicFramePr>
          <p:nvPr>
            <p:extLst>
              <p:ext uri="{D42A27DB-BD31-4B8C-83A1-F6EECF244321}">
                <p14:modId xmlns:p14="http://schemas.microsoft.com/office/powerpoint/2010/main" val="3312970499"/>
              </p:ext>
            </p:extLst>
          </p:nvPr>
        </p:nvGraphicFramePr>
        <p:xfrm>
          <a:off x="6660232" y="2060849"/>
          <a:ext cx="2160240" cy="4512726"/>
        </p:xfrm>
        <a:graphic>
          <a:graphicData uri="http://schemas.openxmlformats.org/drawingml/2006/table">
            <a:tbl>
              <a:tblPr firstRow="1" firstCol="1" lastRow="1" lastCol="1" bandRow="1" bandCol="1">
                <a:tableStyleId>{2D5ABB26-0587-4C30-8999-92F81FD0307C}</a:tableStyleId>
              </a:tblPr>
              <a:tblGrid>
                <a:gridCol w="2160240"/>
              </a:tblGrid>
              <a:tr h="367446">
                <a:tc>
                  <a:txBody>
                    <a:bodyPr/>
                    <a:lstStyle/>
                    <a:p>
                      <a:pPr>
                        <a:spcAft>
                          <a:spcPts val="0"/>
                        </a:spcAft>
                      </a:pPr>
                      <a:endParaRPr lang="en-GB" sz="1400" dirty="0">
                        <a:effectLst/>
                        <a:latin typeface="Times New Roman"/>
                        <a:ea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tUpDiag">
                      <a:fgClr>
                        <a:schemeClr val="tx1"/>
                      </a:fgClr>
                      <a:bgClr>
                        <a:schemeClr val="accent3">
                          <a:lumMod val="50000"/>
                        </a:schemeClr>
                      </a:bgClr>
                    </a:pattFill>
                  </a:tcPr>
                </a:tc>
              </a:tr>
              <a:tr h="4025042">
                <a:tc>
                  <a:txBody>
                    <a:bodyPr/>
                    <a:lstStyle/>
                    <a:p>
                      <a:pPr marL="285750" lvl="0" indent="-285750">
                        <a:spcAft>
                          <a:spcPts val="600"/>
                        </a:spcAft>
                        <a:buFont typeface="Arial" pitchFamily="34" charset="0"/>
                        <a:buChar char="•"/>
                      </a:pPr>
                      <a:r>
                        <a:rPr kumimoji="0" lang="en-GB" sz="1800" kern="1200" dirty="0" smtClean="0">
                          <a:solidFill>
                            <a:schemeClr val="tx1"/>
                          </a:solidFill>
                          <a:effectLst/>
                          <a:latin typeface="Calibri" pitchFamily="34" charset="0"/>
                          <a:ea typeface="+mn-ea"/>
                          <a:cs typeface="Calibri" pitchFamily="34" charset="0"/>
                        </a:rPr>
                        <a:t>Consider of images and appropriateness</a:t>
                      </a:r>
                      <a:endParaRPr kumimoji="0" lang="en-GB" sz="1800" kern="1200" baseline="0" dirty="0" smtClean="0">
                        <a:solidFill>
                          <a:schemeClr val="tx1"/>
                        </a:solidFill>
                        <a:effectLst/>
                        <a:latin typeface="Calibri" pitchFamily="34" charset="0"/>
                        <a:ea typeface="+mn-ea"/>
                        <a:cs typeface="Calibri" pitchFamily="34" charset="0"/>
                      </a:endParaRPr>
                    </a:p>
                    <a:p>
                      <a:pPr marL="285750" lvl="0" indent="-285750">
                        <a:spcAft>
                          <a:spcPts val="600"/>
                        </a:spcAft>
                        <a:buFont typeface="Arial" pitchFamily="34" charset="0"/>
                        <a:buChar char="•"/>
                      </a:pPr>
                      <a:r>
                        <a:rPr kumimoji="0" lang="en-GB" sz="1800" kern="1200" baseline="0" dirty="0" smtClean="0">
                          <a:solidFill>
                            <a:schemeClr val="tx1"/>
                          </a:solidFill>
                          <a:effectLst/>
                          <a:latin typeface="Calibri" pitchFamily="34" charset="0"/>
                          <a:ea typeface="+mn-ea"/>
                          <a:cs typeface="Calibri" pitchFamily="34" charset="0"/>
                        </a:rPr>
                        <a:t>Sourced and stored from legitimate locations.</a:t>
                      </a:r>
                    </a:p>
                    <a:p>
                      <a:pPr marL="285750" lvl="0" indent="-285750">
                        <a:spcAft>
                          <a:spcPts val="600"/>
                        </a:spcAft>
                        <a:buFont typeface="Arial" pitchFamily="34" charset="0"/>
                        <a:buChar char="•"/>
                      </a:pPr>
                      <a:r>
                        <a:rPr kumimoji="0" lang="en-GB" sz="1800" kern="1200" baseline="0" dirty="0" smtClean="0">
                          <a:solidFill>
                            <a:schemeClr val="tx1"/>
                          </a:solidFill>
                          <a:effectLst/>
                          <a:latin typeface="Calibri" pitchFamily="34" charset="0"/>
                          <a:ea typeface="+mn-ea"/>
                          <a:cs typeface="Calibri" pitchFamily="34" charset="0"/>
                        </a:rPr>
                        <a:t>Images related to local community.</a:t>
                      </a:r>
                    </a:p>
                    <a:p>
                      <a:pPr marL="285750" lvl="0" indent="-285750">
                        <a:spcAft>
                          <a:spcPts val="600"/>
                        </a:spcAft>
                        <a:buFont typeface="Arial" pitchFamily="34" charset="0"/>
                        <a:buChar char="•"/>
                      </a:pPr>
                      <a:r>
                        <a:rPr kumimoji="0" lang="en-GB" sz="1800" kern="1200" baseline="0" dirty="0" smtClean="0">
                          <a:solidFill>
                            <a:srgbClr val="FF0000"/>
                          </a:solidFill>
                          <a:effectLst/>
                          <a:latin typeface="Calibri" pitchFamily="34" charset="0"/>
                          <a:ea typeface="+mn-ea"/>
                          <a:cs typeface="Calibri" pitchFamily="34" charset="0"/>
                        </a:rPr>
                        <a:t>Quality of stored images (M/D)</a:t>
                      </a:r>
                    </a:p>
                    <a:p>
                      <a:pPr marL="285750" lvl="0" indent="-285750">
                        <a:spcAft>
                          <a:spcPts val="600"/>
                        </a:spcAft>
                        <a:buFont typeface="Arial" pitchFamily="34" charset="0"/>
                        <a:buChar char="•"/>
                      </a:pPr>
                      <a:r>
                        <a:rPr kumimoji="0" lang="en-GB" sz="1800" kern="1200" baseline="0" dirty="0" smtClean="0">
                          <a:solidFill>
                            <a:srgbClr val="FF0000"/>
                          </a:solidFill>
                          <a:effectLst/>
                          <a:latin typeface="Calibri" pitchFamily="34" charset="0"/>
                          <a:ea typeface="+mn-ea"/>
                          <a:cs typeface="Calibri" pitchFamily="34" charset="0"/>
                        </a:rPr>
                        <a:t>Consideration of file size and image proportions (M/D)</a:t>
                      </a:r>
                      <a:endParaRPr lang="en-GB" sz="1800" baseline="0" dirty="0">
                        <a:solidFill>
                          <a:srgbClr val="FF0000"/>
                        </a:solidFill>
                        <a:effectLst/>
                        <a:latin typeface="Calibri" pitchFamily="34" charset="0"/>
                        <a:ea typeface="Times New Roman"/>
                        <a:cs typeface="Calibri"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r>
            </a:tbl>
          </a:graphicData>
        </a:graphic>
      </p:graphicFrame>
      <p:pic>
        <p:nvPicPr>
          <p:cNvPr id="32" name="Picture 4" descr="Think About"/>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00031" y="2076520"/>
            <a:ext cx="1876425" cy="33337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50" name="Table 49"/>
          <p:cNvGraphicFramePr>
            <a:graphicFrameLocks noGrp="1"/>
          </p:cNvGraphicFramePr>
          <p:nvPr>
            <p:extLst>
              <p:ext uri="{D42A27DB-BD31-4B8C-83A1-F6EECF244321}">
                <p14:modId xmlns:p14="http://schemas.microsoft.com/office/powerpoint/2010/main" val="1363386743"/>
              </p:ext>
            </p:extLst>
          </p:nvPr>
        </p:nvGraphicFramePr>
        <p:xfrm>
          <a:off x="395536" y="2348880"/>
          <a:ext cx="6120680" cy="4207559"/>
        </p:xfrm>
        <a:graphic>
          <a:graphicData uri="http://schemas.openxmlformats.org/drawingml/2006/table">
            <a:tbl>
              <a:tblPr firstRow="1" bandRow="1">
                <a:tableStyleId>{2D5ABB26-0587-4C30-8999-92F81FD0307C}</a:tableStyleId>
              </a:tblPr>
              <a:tblGrid>
                <a:gridCol w="295059"/>
                <a:gridCol w="5825621"/>
              </a:tblGrid>
              <a:tr h="1655154">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Task 1 (P/M/D) – </a:t>
                      </a:r>
                      <a:r>
                        <a:rPr lang="en-GB" sz="1800" b="1" dirty="0" smtClean="0">
                          <a:latin typeface="Calibri" pitchFamily="34" charset="0"/>
                          <a:cs typeface="Calibri" pitchFamily="34" charset="0"/>
                        </a:rPr>
                        <a:t>‘One World’ </a:t>
                      </a:r>
                      <a:r>
                        <a:rPr kumimoji="0" lang="en-GB" sz="1800" kern="1200" dirty="0" smtClean="0">
                          <a:solidFill>
                            <a:schemeClr val="tx1"/>
                          </a:solidFill>
                          <a:latin typeface="Calibri" pitchFamily="34" charset="0"/>
                          <a:ea typeface="+mn-ea"/>
                          <a:cs typeface="Calibri" pitchFamily="34" charset="0"/>
                        </a:rPr>
                        <a:t> </a:t>
                      </a:r>
                      <a:r>
                        <a:rPr kumimoji="0" lang="en-GB" sz="1800" kern="1200" dirty="0" smtClean="0">
                          <a:solidFill>
                            <a:schemeClr val="tx1"/>
                          </a:solidFill>
                          <a:effectLst/>
                          <a:latin typeface="Calibri" pitchFamily="34" charset="0"/>
                          <a:ea typeface="+mn-ea"/>
                          <a:cs typeface="Calibri" pitchFamily="34" charset="0"/>
                        </a:rPr>
                        <a:t>would like you to create an introductory</a:t>
                      </a:r>
                      <a:r>
                        <a:rPr kumimoji="0" lang="en-GB" sz="1800" kern="1200" baseline="0" dirty="0" smtClean="0">
                          <a:solidFill>
                            <a:schemeClr val="tx1"/>
                          </a:solidFill>
                          <a:effectLst/>
                          <a:latin typeface="Calibri" pitchFamily="34" charset="0"/>
                          <a:ea typeface="+mn-ea"/>
                          <a:cs typeface="Calibri" pitchFamily="34" charset="0"/>
                        </a:rPr>
                        <a:t> movie</a:t>
                      </a:r>
                      <a:r>
                        <a:rPr kumimoji="0" lang="en-GB" sz="1800" kern="1200" dirty="0" smtClean="0">
                          <a:solidFill>
                            <a:schemeClr val="tx1"/>
                          </a:solidFill>
                          <a:effectLst/>
                          <a:latin typeface="Calibri" pitchFamily="34" charset="0"/>
                          <a:ea typeface="+mn-ea"/>
                          <a:cs typeface="Calibri" pitchFamily="34" charset="0"/>
                        </a:rPr>
                        <a:t>  that shows aspects of life in your</a:t>
                      </a:r>
                      <a:r>
                        <a:rPr kumimoji="0" lang="en-GB" sz="1800" kern="1200" baseline="0" dirty="0" smtClean="0">
                          <a:solidFill>
                            <a:schemeClr val="tx1"/>
                          </a:solidFill>
                          <a:effectLst/>
                          <a:latin typeface="Calibri" pitchFamily="34" charset="0"/>
                          <a:ea typeface="+mn-ea"/>
                          <a:cs typeface="Calibri" pitchFamily="34" charset="0"/>
                        </a:rPr>
                        <a:t> community. This movie must contain images and text that describes to the target audience what life is like locally. See this as an introduction clip for your main movie file like you would see as a TV episode recap on last week’s episode.</a:t>
                      </a:r>
                      <a:endParaRPr kumimoji="0" lang="en-GB" sz="1800" kern="1200" dirty="0" smtClean="0">
                        <a:solidFill>
                          <a:schemeClr val="tx1"/>
                        </a:solidFill>
                        <a:effectLst/>
                        <a:latin typeface="Calibri" pitchFamily="34" charset="0"/>
                        <a:ea typeface="+mn-ea"/>
                        <a:cs typeface="Calibri" pitchFamily="34" charset="0"/>
                      </a:endParaRPr>
                    </a:p>
                  </a:txBody>
                  <a:tcPr>
                    <a:noFill/>
                  </a:tcPr>
                </a:tc>
                <a:tc hMerge="1">
                  <a:txBody>
                    <a:bodyPr/>
                    <a:lstStyle/>
                    <a:p>
                      <a:endParaRPr lang="en-GB" dirty="0"/>
                    </a:p>
                  </a:txBody>
                  <a:tcPr/>
                </a:tc>
              </a:tr>
              <a:tr h="341208">
                <a:tc>
                  <a:txBody>
                    <a:bodyPr/>
                    <a:lstStyle/>
                    <a:p>
                      <a:pPr marL="0" indent="0" algn="ctr" rtl="0" eaLnBrk="1" latinLnBrk="0" hangingPunct="1"/>
                      <a:r>
                        <a:rPr kumimoji="0" lang="en-GB" sz="1600" b="0" kern="1200" dirty="0" smtClean="0">
                          <a:solidFill>
                            <a:schemeClr val="bg1"/>
                          </a:solidFill>
                          <a:latin typeface="Calibri" pitchFamily="34" charset="0"/>
                          <a:ea typeface="+mn-ea"/>
                          <a:cs typeface="Calibri" pitchFamily="34" charset="0"/>
                        </a:rPr>
                        <a:t>1</a:t>
                      </a:r>
                    </a:p>
                  </a:txBody>
                  <a:tcPr anchor="ctr">
                    <a:solidFill>
                      <a:schemeClr val="tx1"/>
                    </a:solidFill>
                  </a:tcPr>
                </a:tc>
                <a:tc row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GB" sz="1800" kern="1200" dirty="0" smtClean="0">
                          <a:solidFill>
                            <a:schemeClr val="tx1"/>
                          </a:solidFill>
                          <a:effectLst/>
                          <a:latin typeface="Calibri" pitchFamily="34" charset="0"/>
                          <a:ea typeface="+mn-ea"/>
                          <a:cs typeface="Calibri" pitchFamily="34" charset="0"/>
                        </a:rPr>
                        <a:t>Source</a:t>
                      </a:r>
                      <a:r>
                        <a:rPr kumimoji="0" lang="en-GB" sz="1800" kern="1200" baseline="0" dirty="0" smtClean="0">
                          <a:solidFill>
                            <a:schemeClr val="tx1"/>
                          </a:solidFill>
                          <a:effectLst/>
                          <a:latin typeface="Calibri" pitchFamily="34" charset="0"/>
                          <a:ea typeface="+mn-ea"/>
                          <a:cs typeface="Calibri" pitchFamily="34" charset="0"/>
                        </a:rPr>
                        <a:t> and store a range of images for the Community Movie Clip.</a:t>
                      </a:r>
                      <a:endParaRPr kumimoji="0" lang="en-GB" sz="1800" kern="1200" dirty="0" smtClean="0">
                        <a:solidFill>
                          <a:schemeClr val="tx1"/>
                        </a:solidFill>
                        <a:effectLst/>
                        <a:latin typeface="Calibri" pitchFamily="34" charset="0"/>
                        <a:ea typeface="+mn-ea"/>
                        <a:cs typeface="Calibri" pitchFamily="34" charset="0"/>
                      </a:endParaRPr>
                    </a:p>
                  </a:txBody>
                  <a:tcPr/>
                </a:tc>
              </a:tr>
              <a:tr h="277974">
                <a:tc rowSpan="2">
                  <a:txBody>
                    <a:bodyPr/>
                    <a:lstStyle/>
                    <a:p>
                      <a:pPr marL="0" indent="0" algn="ctr" rtl="0" eaLnBrk="1" latinLnBrk="0" hangingPunct="1"/>
                      <a:endParaRPr kumimoji="0" lang="en-GB" sz="1600" b="0" kern="1200" dirty="0" smtClean="0">
                        <a:solidFill>
                          <a:schemeClr val="bg1"/>
                        </a:solidFill>
                        <a:latin typeface="Calibri" pitchFamily="34" charset="0"/>
                        <a:ea typeface="+mn-ea"/>
                        <a:cs typeface="Calibri" pitchFamily="34" charset="0"/>
                      </a:endParaRPr>
                    </a:p>
                  </a:txBody>
                  <a:tcPr anchor="ctr">
                    <a:noFill/>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400" b="0" baseline="0" dirty="0" smtClean="0">
                        <a:latin typeface="Calibri" pitchFamily="34" charset="0"/>
                        <a:cs typeface="Calibri" pitchFamily="34" charset="0"/>
                      </a:endParaRPr>
                    </a:p>
                  </a:txBody>
                  <a:tcPr/>
                </a:tc>
              </a:tr>
              <a:tr h="1830119">
                <a:tc vMerge="1">
                  <a:txBody>
                    <a:bodyPr/>
                    <a:lstStyle/>
                    <a:p>
                      <a:endParaRPr lang="en-GB"/>
                    </a:p>
                  </a:txBody>
                  <a:tcPr/>
                </a:tc>
                <a:tc>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kumimoji="0" lang="en-GB" sz="1800" kern="1200" dirty="0" smtClean="0">
                          <a:solidFill>
                            <a:schemeClr val="tx1"/>
                          </a:solidFill>
                          <a:effectLst/>
                          <a:latin typeface="Calibri" pitchFamily="34" charset="0"/>
                          <a:ea typeface="+mn-ea"/>
                          <a:cs typeface="Calibri" pitchFamily="34" charset="0"/>
                        </a:rPr>
                        <a:t>These images should  include at least  </a:t>
                      </a:r>
                      <a:r>
                        <a:rPr kumimoji="0" lang="en-GB" sz="1800" b="1" kern="1200" dirty="0" smtClean="0">
                          <a:solidFill>
                            <a:schemeClr val="tx1"/>
                          </a:solidFill>
                          <a:effectLst/>
                          <a:latin typeface="Calibri" pitchFamily="34" charset="0"/>
                          <a:ea typeface="+mn-ea"/>
                          <a:cs typeface="Calibri" pitchFamily="34" charset="0"/>
                        </a:rPr>
                        <a:t>4</a:t>
                      </a:r>
                      <a:r>
                        <a:rPr kumimoji="0" lang="en-GB" sz="1800" kern="1200" dirty="0" smtClean="0">
                          <a:solidFill>
                            <a:schemeClr val="tx1"/>
                          </a:solidFill>
                          <a:effectLst/>
                          <a:latin typeface="Calibri" pitchFamily="34" charset="0"/>
                          <a:ea typeface="+mn-ea"/>
                          <a:cs typeface="Calibri" pitchFamily="34" charset="0"/>
                        </a:rPr>
                        <a:t> pictures or more that are locally relevant. There</a:t>
                      </a:r>
                      <a:r>
                        <a:rPr kumimoji="0" lang="en-GB" sz="1800" kern="1200" baseline="0" dirty="0" smtClean="0">
                          <a:solidFill>
                            <a:schemeClr val="tx1"/>
                          </a:solidFill>
                          <a:effectLst/>
                          <a:latin typeface="Calibri" pitchFamily="34" charset="0"/>
                          <a:ea typeface="+mn-ea"/>
                          <a:cs typeface="Calibri" pitchFamily="34" charset="0"/>
                        </a:rPr>
                        <a:t> should also be at least </a:t>
                      </a:r>
                      <a:r>
                        <a:rPr kumimoji="0" lang="en-GB" sz="1800" b="1" kern="1200" baseline="0" dirty="0" smtClean="0">
                          <a:solidFill>
                            <a:schemeClr val="tx1"/>
                          </a:solidFill>
                          <a:effectLst/>
                          <a:latin typeface="Calibri" pitchFamily="34" charset="0"/>
                          <a:ea typeface="+mn-ea"/>
                          <a:cs typeface="Calibri" pitchFamily="34" charset="0"/>
                        </a:rPr>
                        <a:t>three</a:t>
                      </a:r>
                      <a:r>
                        <a:rPr kumimoji="0" lang="en-GB" sz="1800" kern="1200" baseline="0" dirty="0" smtClean="0">
                          <a:solidFill>
                            <a:schemeClr val="tx1"/>
                          </a:solidFill>
                          <a:effectLst/>
                          <a:latin typeface="Calibri" pitchFamily="34" charset="0"/>
                          <a:ea typeface="+mn-ea"/>
                          <a:cs typeface="Calibri" pitchFamily="34" charset="0"/>
                        </a:rPr>
                        <a:t> still images sourced and stored for the main news article.</a:t>
                      </a:r>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kumimoji="0" lang="en-GB" sz="1800" kern="1200" baseline="0" dirty="0" smtClean="0">
                          <a:solidFill>
                            <a:schemeClr val="tx1"/>
                          </a:solidFill>
                          <a:effectLst/>
                          <a:latin typeface="Calibri" pitchFamily="34" charset="0"/>
                          <a:ea typeface="+mn-ea"/>
                          <a:cs typeface="Calibri" pitchFamily="34" charset="0"/>
                        </a:rPr>
                        <a:t>Consideration of all the elements sources should be put into your source table from LO1. Consideration of copyright should also be given.</a:t>
                      </a:r>
                      <a:endParaRPr lang="en-GB" sz="1800" kern="1200" baseline="0" dirty="0" smtClean="0">
                        <a:solidFill>
                          <a:schemeClr val="tx1"/>
                        </a:solidFill>
                        <a:latin typeface="Calibri" pitchFamily="34" charset="0"/>
                        <a:ea typeface="+mn-ea"/>
                        <a:cs typeface="Calibri" pitchFamily="34" charset="0"/>
                      </a:endParaRPr>
                    </a:p>
                  </a:txBody>
                  <a:tcPr/>
                </a:tc>
              </a:tr>
            </a:tbl>
          </a:graphicData>
        </a:graphic>
      </p:graphicFrame>
      <p:pic>
        <p:nvPicPr>
          <p:cNvPr id="11" name="Picture 10" descr="Product"/>
          <p:cNvPicPr/>
          <p:nvPr/>
        </p:nvPicPr>
        <p:blipFill>
          <a:blip r:embed="rId4">
            <a:extLst>
              <a:ext uri="{28A0092B-C50C-407E-A947-70E740481C1C}">
                <a14:useLocalDpi xmlns:a14="http://schemas.microsoft.com/office/drawing/2010/main" val="0"/>
              </a:ext>
            </a:extLst>
          </a:blip>
          <a:srcRect/>
          <a:stretch>
            <a:fillRect/>
          </a:stretch>
        </p:blipFill>
        <p:spPr bwMode="auto">
          <a:xfrm>
            <a:off x="6084168" y="3789040"/>
            <a:ext cx="360040" cy="360040"/>
          </a:xfrm>
          <a:prstGeom prst="rect">
            <a:avLst/>
          </a:prstGeom>
          <a:noFill/>
          <a:ln>
            <a:noFill/>
          </a:ln>
        </p:spPr>
      </p:pic>
      <p:pic>
        <p:nvPicPr>
          <p:cNvPr id="10" name="Picture 9" descr="Evidence"/>
          <p:cNvPicPr/>
          <p:nvPr/>
        </p:nvPicPr>
        <p:blipFill>
          <a:blip r:embed="rId5">
            <a:extLst>
              <a:ext uri="{28A0092B-C50C-407E-A947-70E740481C1C}">
                <a14:useLocalDpi xmlns:a14="http://schemas.microsoft.com/office/drawing/2010/main" val="0"/>
              </a:ext>
            </a:extLst>
          </a:blip>
          <a:srcRect/>
          <a:stretch>
            <a:fillRect/>
          </a:stretch>
        </p:blipFill>
        <p:spPr bwMode="auto">
          <a:xfrm>
            <a:off x="5724128" y="3789040"/>
            <a:ext cx="315466" cy="360040"/>
          </a:xfrm>
          <a:prstGeom prst="rect">
            <a:avLst/>
          </a:prstGeom>
          <a:noFill/>
          <a:ln>
            <a:noFill/>
          </a:ln>
        </p:spPr>
      </p:pic>
    </p:spTree>
    <p:extLst>
      <p:ext uri="{BB962C8B-B14F-4D97-AF65-F5344CB8AC3E}">
        <p14:creationId xmlns:p14="http://schemas.microsoft.com/office/powerpoint/2010/main" val="1993582052"/>
      </p:ext>
    </p:extLst>
  </p:cSld>
  <p:clrMapOvr>
    <a:masterClrMapping/>
  </p:clrMapOvr>
  <p:transition advClick="0"/>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249375" y="-115190"/>
            <a:ext cx="8229600" cy="857256"/>
          </a:xfrm>
        </p:spPr>
        <p:txBody>
          <a:bodyPr>
            <a:normAutofit/>
          </a:bodyPr>
          <a:lstStyle/>
          <a:p>
            <a:r>
              <a:rPr lang="en-GB" sz="3600" dirty="0" smtClean="0"/>
              <a:t>Learning Outcome 3 – Task 2</a:t>
            </a:r>
            <a:endParaRPr lang="en-GB" sz="3600" b="1" dirty="0" smtClean="0"/>
          </a:p>
        </p:txBody>
      </p:sp>
      <p:graphicFrame>
        <p:nvGraphicFramePr>
          <p:cNvPr id="25" name="Table 24"/>
          <p:cNvGraphicFramePr>
            <a:graphicFrameLocks noGrp="1"/>
          </p:cNvGraphicFramePr>
          <p:nvPr>
            <p:extLst>
              <p:ext uri="{D42A27DB-BD31-4B8C-83A1-F6EECF244321}">
                <p14:modId xmlns:p14="http://schemas.microsoft.com/office/powerpoint/2010/main" val="3696897407"/>
              </p:ext>
            </p:extLst>
          </p:nvPr>
        </p:nvGraphicFramePr>
        <p:xfrm>
          <a:off x="6660232" y="2060848"/>
          <a:ext cx="2160240" cy="4249383"/>
        </p:xfrm>
        <a:graphic>
          <a:graphicData uri="http://schemas.openxmlformats.org/drawingml/2006/table">
            <a:tbl>
              <a:tblPr firstRow="1" firstCol="1" lastRow="1" lastCol="1" bandRow="1" bandCol="1">
                <a:tableStyleId>{2D5ABB26-0587-4C30-8999-92F81FD0307C}</a:tableStyleId>
              </a:tblPr>
              <a:tblGrid>
                <a:gridCol w="2160240"/>
              </a:tblGrid>
              <a:tr h="378423">
                <a:tc>
                  <a:txBody>
                    <a:bodyPr/>
                    <a:lstStyle/>
                    <a:p>
                      <a:pPr>
                        <a:spcAft>
                          <a:spcPts val="0"/>
                        </a:spcAft>
                      </a:pPr>
                      <a:endParaRPr lang="en-GB" sz="1050" dirty="0">
                        <a:effectLst/>
                        <a:latin typeface="Times New Roman"/>
                        <a:ea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tUpDiag">
                      <a:fgClr>
                        <a:schemeClr val="tx1"/>
                      </a:fgClr>
                      <a:bgClr>
                        <a:schemeClr val="accent3">
                          <a:lumMod val="50000"/>
                        </a:schemeClr>
                      </a:bgClr>
                    </a:pattFill>
                  </a:tcPr>
                </a:tc>
              </a:tr>
              <a:tr h="3582017">
                <a:tc>
                  <a:txBody>
                    <a:bodyPr/>
                    <a:lstStyle/>
                    <a:p>
                      <a:pPr marL="177800" marR="0" indent="-177800" algn="l" defTabSz="914400" rtl="0" eaLnBrk="1" fontAlgn="auto" latinLnBrk="0" hangingPunct="1">
                        <a:lnSpc>
                          <a:spcPct val="100000"/>
                        </a:lnSpc>
                        <a:spcBef>
                          <a:spcPts val="0"/>
                        </a:spcBef>
                        <a:spcAft>
                          <a:spcPts val="600"/>
                        </a:spcAft>
                        <a:buClrTx/>
                        <a:buSzTx/>
                        <a:buFontTx/>
                        <a:buBlip>
                          <a:blip r:embed="rId3"/>
                        </a:buBlip>
                        <a:tabLst/>
                        <a:defRPr/>
                      </a:pPr>
                      <a:r>
                        <a:rPr lang="en-GB" sz="1600" baseline="0" dirty="0" smtClean="0">
                          <a:solidFill>
                            <a:schemeClr val="tx1"/>
                          </a:solidFill>
                          <a:effectLst/>
                          <a:latin typeface="Calibri" pitchFamily="34" charset="0"/>
                          <a:ea typeface="Times New Roman"/>
                          <a:cs typeface="Calibri" pitchFamily="34" charset="0"/>
                        </a:rPr>
                        <a:t>Guide for production (P)</a:t>
                      </a:r>
                    </a:p>
                    <a:p>
                      <a:pPr marL="177800" marR="0" indent="-177800" algn="l" defTabSz="914400" rtl="0" eaLnBrk="1" fontAlgn="auto" latinLnBrk="0" hangingPunct="1">
                        <a:lnSpc>
                          <a:spcPct val="100000"/>
                        </a:lnSpc>
                        <a:spcBef>
                          <a:spcPts val="0"/>
                        </a:spcBef>
                        <a:spcAft>
                          <a:spcPts val="600"/>
                        </a:spcAft>
                        <a:buClrTx/>
                        <a:buSzTx/>
                        <a:buFontTx/>
                        <a:buBlip>
                          <a:blip r:embed="rId3"/>
                        </a:buBlip>
                        <a:tabLst/>
                        <a:defRPr/>
                      </a:pPr>
                      <a:r>
                        <a:rPr lang="en-GB" sz="1600" baseline="0" dirty="0" smtClean="0">
                          <a:solidFill>
                            <a:schemeClr val="tx1"/>
                          </a:solidFill>
                          <a:effectLst/>
                          <a:latin typeface="Calibri" pitchFamily="34" charset="0"/>
                          <a:ea typeface="Times New Roman"/>
                          <a:cs typeface="Calibri" pitchFamily="34" charset="0"/>
                        </a:rPr>
                        <a:t>Breakdown of proposed stages (P)</a:t>
                      </a:r>
                    </a:p>
                    <a:p>
                      <a:pPr marL="177800" marR="0" indent="-177800" algn="l" defTabSz="914400" rtl="0" eaLnBrk="1" fontAlgn="auto" latinLnBrk="0" hangingPunct="1">
                        <a:lnSpc>
                          <a:spcPct val="100000"/>
                        </a:lnSpc>
                        <a:spcBef>
                          <a:spcPts val="0"/>
                        </a:spcBef>
                        <a:spcAft>
                          <a:spcPts val="600"/>
                        </a:spcAft>
                        <a:buClrTx/>
                        <a:buSzTx/>
                        <a:buFontTx/>
                        <a:buBlip>
                          <a:blip r:embed="rId3"/>
                        </a:buBlip>
                        <a:tabLst/>
                        <a:defRPr/>
                      </a:pPr>
                      <a:r>
                        <a:rPr lang="en-GB" sz="1600" baseline="0" dirty="0" smtClean="0">
                          <a:solidFill>
                            <a:schemeClr val="tx1"/>
                          </a:solidFill>
                          <a:effectLst/>
                          <a:latin typeface="Calibri" pitchFamily="34" charset="0"/>
                          <a:ea typeface="Times New Roman"/>
                          <a:cs typeface="Calibri" pitchFamily="34" charset="0"/>
                        </a:rPr>
                        <a:t>Indication of images to be used (P)</a:t>
                      </a:r>
                      <a:endParaRPr lang="en-GB" sz="1600" baseline="0" dirty="0" smtClean="0">
                        <a:solidFill>
                          <a:srgbClr val="FF0000"/>
                        </a:solidFill>
                        <a:effectLst/>
                        <a:latin typeface="Calibri" pitchFamily="34" charset="0"/>
                        <a:ea typeface="Times New Roman"/>
                        <a:cs typeface="Calibri" pitchFamily="34" charset="0"/>
                      </a:endParaRPr>
                    </a:p>
                    <a:p>
                      <a:pPr marL="177800" marR="0" indent="-177800" algn="l" defTabSz="914400" rtl="0" eaLnBrk="1" fontAlgn="auto" latinLnBrk="0" hangingPunct="1">
                        <a:lnSpc>
                          <a:spcPct val="100000"/>
                        </a:lnSpc>
                        <a:spcBef>
                          <a:spcPts val="0"/>
                        </a:spcBef>
                        <a:spcAft>
                          <a:spcPts val="600"/>
                        </a:spcAft>
                        <a:buClrTx/>
                        <a:buSzTx/>
                        <a:buFontTx/>
                        <a:buBlip>
                          <a:blip r:embed="rId3"/>
                        </a:buBlip>
                        <a:tabLst/>
                        <a:defRPr/>
                      </a:pPr>
                      <a:r>
                        <a:rPr lang="en-GB" sz="1600" baseline="0" dirty="0" smtClean="0">
                          <a:solidFill>
                            <a:srgbClr val="FF0000"/>
                          </a:solidFill>
                          <a:effectLst/>
                          <a:latin typeface="Calibri" pitchFamily="34" charset="0"/>
                          <a:ea typeface="Times New Roman"/>
                          <a:cs typeface="Calibri" pitchFamily="34" charset="0"/>
                        </a:rPr>
                        <a:t>Realistic animation paths (M/D)</a:t>
                      </a:r>
                    </a:p>
                    <a:p>
                      <a:pPr marL="177800" marR="0" indent="-177800" algn="l" defTabSz="914400" rtl="0" eaLnBrk="1" fontAlgn="auto" latinLnBrk="0" hangingPunct="1">
                        <a:lnSpc>
                          <a:spcPct val="100000"/>
                        </a:lnSpc>
                        <a:spcBef>
                          <a:spcPts val="0"/>
                        </a:spcBef>
                        <a:spcAft>
                          <a:spcPts val="600"/>
                        </a:spcAft>
                        <a:buClrTx/>
                        <a:buSzTx/>
                        <a:buFontTx/>
                        <a:buBlip>
                          <a:blip r:embed="rId3"/>
                        </a:buBlip>
                        <a:tabLst/>
                        <a:defRPr/>
                      </a:pPr>
                      <a:r>
                        <a:rPr lang="en-GB" sz="1600" baseline="0" dirty="0" smtClean="0">
                          <a:solidFill>
                            <a:srgbClr val="FF0000"/>
                          </a:solidFill>
                          <a:effectLst/>
                          <a:latin typeface="Calibri" pitchFamily="34" charset="0"/>
                          <a:ea typeface="Times New Roman"/>
                          <a:cs typeface="Calibri" pitchFamily="34" charset="0"/>
                        </a:rPr>
                        <a:t>Timings and Movements (M/D)</a:t>
                      </a:r>
                      <a:endParaRPr lang="en-GB" sz="1600" baseline="0" dirty="0" smtClean="0">
                        <a:solidFill>
                          <a:schemeClr val="tx2">
                            <a:lumMod val="60000"/>
                            <a:lumOff val="40000"/>
                          </a:schemeClr>
                        </a:solidFill>
                        <a:effectLst/>
                        <a:latin typeface="Calibri" pitchFamily="34" charset="0"/>
                        <a:ea typeface="Times New Roman"/>
                        <a:cs typeface="Calibri" pitchFamily="34" charset="0"/>
                      </a:endParaRPr>
                    </a:p>
                    <a:p>
                      <a:pPr marL="177800" marR="0" indent="-177800" algn="l" defTabSz="914400" rtl="0" eaLnBrk="1" fontAlgn="auto" latinLnBrk="0" hangingPunct="1">
                        <a:lnSpc>
                          <a:spcPct val="100000"/>
                        </a:lnSpc>
                        <a:spcBef>
                          <a:spcPts val="0"/>
                        </a:spcBef>
                        <a:spcAft>
                          <a:spcPts val="600"/>
                        </a:spcAft>
                        <a:buClrTx/>
                        <a:buSzTx/>
                        <a:buFontTx/>
                        <a:buBlip>
                          <a:blip r:embed="rId3"/>
                        </a:buBlip>
                        <a:tabLst/>
                        <a:defRPr/>
                      </a:pPr>
                      <a:r>
                        <a:rPr lang="en-GB" sz="1600" baseline="0" dirty="0" smtClean="0">
                          <a:solidFill>
                            <a:schemeClr val="tx2">
                              <a:lumMod val="60000"/>
                              <a:lumOff val="40000"/>
                            </a:schemeClr>
                          </a:solidFill>
                          <a:effectLst/>
                          <a:latin typeface="Calibri" pitchFamily="34" charset="0"/>
                          <a:ea typeface="Times New Roman"/>
                          <a:cs typeface="Calibri" pitchFamily="34" charset="0"/>
                        </a:rPr>
                        <a:t>Transitions and sounds used (D)</a:t>
                      </a:r>
                    </a:p>
                    <a:p>
                      <a:pPr marL="177800" marR="0" indent="-177800" algn="l" defTabSz="914400" rtl="0" eaLnBrk="1" fontAlgn="auto" latinLnBrk="0" hangingPunct="1">
                        <a:lnSpc>
                          <a:spcPct val="100000"/>
                        </a:lnSpc>
                        <a:spcBef>
                          <a:spcPts val="0"/>
                        </a:spcBef>
                        <a:spcAft>
                          <a:spcPts val="600"/>
                        </a:spcAft>
                        <a:buClrTx/>
                        <a:buSzTx/>
                        <a:buFontTx/>
                        <a:buBlip>
                          <a:blip r:embed="rId3"/>
                        </a:buBlip>
                        <a:tabLst/>
                        <a:defRPr/>
                      </a:pPr>
                      <a:r>
                        <a:rPr lang="en-GB" sz="1600" baseline="0" dirty="0" smtClean="0">
                          <a:solidFill>
                            <a:schemeClr val="tx2">
                              <a:lumMod val="60000"/>
                              <a:lumOff val="40000"/>
                            </a:schemeClr>
                          </a:solidFill>
                          <a:effectLst/>
                          <a:latin typeface="Calibri" pitchFamily="34" charset="0"/>
                          <a:ea typeface="Times New Roman"/>
                          <a:cs typeface="Calibri" pitchFamily="34" charset="0"/>
                        </a:rPr>
                        <a:t>In keeping with the theme (D)</a:t>
                      </a:r>
                      <a:endParaRPr lang="en-GB" sz="1600" baseline="0" dirty="0" smtClean="0">
                        <a:solidFill>
                          <a:srgbClr val="FF0000"/>
                        </a:solidFill>
                        <a:effectLst/>
                        <a:latin typeface="Calibri" pitchFamily="34" charset="0"/>
                        <a:ea typeface="Times New Roman"/>
                        <a:cs typeface="Calibri"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r>
            </a:tbl>
          </a:graphicData>
        </a:graphic>
      </p:graphicFrame>
      <p:pic>
        <p:nvPicPr>
          <p:cNvPr id="32" name="Picture 4" descr="Think About"/>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800031" y="2076520"/>
            <a:ext cx="1876425" cy="33337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50" name="Table 49"/>
          <p:cNvGraphicFramePr>
            <a:graphicFrameLocks noGrp="1"/>
          </p:cNvGraphicFramePr>
          <p:nvPr>
            <p:extLst>
              <p:ext uri="{D42A27DB-BD31-4B8C-83A1-F6EECF244321}">
                <p14:modId xmlns:p14="http://schemas.microsoft.com/office/powerpoint/2010/main" val="835472348"/>
              </p:ext>
            </p:extLst>
          </p:nvPr>
        </p:nvGraphicFramePr>
        <p:xfrm>
          <a:off x="395536" y="2276872"/>
          <a:ext cx="6120680" cy="4434840"/>
        </p:xfrm>
        <a:graphic>
          <a:graphicData uri="http://schemas.openxmlformats.org/drawingml/2006/table">
            <a:tbl>
              <a:tblPr firstRow="1" bandRow="1">
                <a:tableStyleId>{2D5ABB26-0587-4C30-8999-92F81FD0307C}</a:tableStyleId>
              </a:tblPr>
              <a:tblGrid>
                <a:gridCol w="295059"/>
                <a:gridCol w="5825621"/>
              </a:tblGrid>
              <a:tr h="1368152">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GB" sz="1500" b="1"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Task 2 (P, M, D)</a:t>
                      </a:r>
                    </a:p>
                    <a:p>
                      <a:r>
                        <a:rPr kumimoji="0" lang="en-GB" sz="1500" kern="1200" dirty="0" smtClean="0">
                          <a:solidFill>
                            <a:schemeClr val="tx1"/>
                          </a:solidFill>
                          <a:effectLst/>
                          <a:latin typeface="Calibri" pitchFamily="34" charset="0"/>
                          <a:ea typeface="+mn-ea"/>
                          <a:cs typeface="Calibri" pitchFamily="34" charset="0"/>
                        </a:rPr>
                        <a:t>You will now need to produce a storyboard</a:t>
                      </a:r>
                      <a:r>
                        <a:rPr kumimoji="0" lang="en-GB" sz="1500" kern="1200" baseline="0" dirty="0" smtClean="0">
                          <a:solidFill>
                            <a:schemeClr val="tx1"/>
                          </a:solidFill>
                          <a:effectLst/>
                          <a:latin typeface="Calibri" pitchFamily="34" charset="0"/>
                          <a:ea typeface="+mn-ea"/>
                          <a:cs typeface="Calibri" pitchFamily="34" charset="0"/>
                        </a:rPr>
                        <a:t> for the Movie Clip. The introduction clip will need to contain a series of relevant images with textual content. The still images will need to be timed on the screen.</a:t>
                      </a:r>
                    </a:p>
                    <a:p>
                      <a:r>
                        <a:rPr kumimoji="0" lang="en-GB" sz="1500" kern="1200" baseline="0" dirty="0" smtClean="0">
                          <a:solidFill>
                            <a:schemeClr val="tx1"/>
                          </a:solidFill>
                          <a:effectLst/>
                          <a:latin typeface="Calibri" pitchFamily="34" charset="0"/>
                          <a:ea typeface="+mn-ea"/>
                          <a:cs typeface="Calibri" pitchFamily="34" charset="0"/>
                        </a:rPr>
                        <a:t>The storyboard should be used as an aid to making the Movie sequence and should allow you to see aspects of life in the community. Use the storyboards attached </a:t>
                      </a:r>
                      <a:r>
                        <a:rPr kumimoji="0" lang="en-GB" sz="1500" kern="1200" baseline="0" dirty="0" smtClean="0">
                          <a:solidFill>
                            <a:schemeClr val="tx1"/>
                          </a:solidFill>
                          <a:effectLst/>
                          <a:latin typeface="Calibri" pitchFamily="34" charset="0"/>
                          <a:ea typeface="+mn-ea"/>
                          <a:cs typeface="Calibri" pitchFamily="34" charset="0"/>
                          <a:hlinkClick r:id="rId5" action="ppaction://hlinkfile"/>
                        </a:rPr>
                        <a:t>here </a:t>
                      </a:r>
                      <a:r>
                        <a:rPr kumimoji="0" lang="en-GB" sz="1500" kern="1200" baseline="0" dirty="0" smtClean="0">
                          <a:solidFill>
                            <a:schemeClr val="tx1"/>
                          </a:solidFill>
                          <a:effectLst/>
                          <a:latin typeface="Calibri" pitchFamily="34" charset="0"/>
                          <a:ea typeface="+mn-ea"/>
                          <a:cs typeface="Calibri" pitchFamily="34" charset="0"/>
                        </a:rPr>
                        <a:t>(P) and </a:t>
                      </a:r>
                      <a:r>
                        <a:rPr kumimoji="0" lang="en-GB" sz="1500" kern="1200" baseline="0" dirty="0" smtClean="0">
                          <a:solidFill>
                            <a:schemeClr val="tx1"/>
                          </a:solidFill>
                          <a:effectLst/>
                          <a:latin typeface="Calibri" pitchFamily="34" charset="0"/>
                          <a:ea typeface="+mn-ea"/>
                          <a:cs typeface="Calibri" pitchFamily="34" charset="0"/>
                          <a:hlinkClick r:id="rId6" action="ppaction://hlinkfile"/>
                        </a:rPr>
                        <a:t>here </a:t>
                      </a:r>
                      <a:r>
                        <a:rPr kumimoji="0" lang="en-GB" sz="1500" kern="1200" baseline="0" dirty="0" smtClean="0">
                          <a:solidFill>
                            <a:schemeClr val="tx1"/>
                          </a:solidFill>
                          <a:effectLst/>
                          <a:latin typeface="Calibri" pitchFamily="34" charset="0"/>
                          <a:ea typeface="+mn-ea"/>
                          <a:cs typeface="Calibri" pitchFamily="34" charset="0"/>
                        </a:rPr>
                        <a:t>(M/D). Agree this with your test buddy and take notes on what has been discussed.</a:t>
                      </a:r>
                      <a:endParaRPr kumimoji="0" lang="en-GB" sz="1500" kern="1200" dirty="0">
                        <a:solidFill>
                          <a:schemeClr val="tx1"/>
                        </a:solidFill>
                        <a:effectLst/>
                        <a:latin typeface="Calibri" pitchFamily="34" charset="0"/>
                        <a:ea typeface="+mn-ea"/>
                        <a:cs typeface="Calibri" pitchFamily="34" charset="0"/>
                      </a:endParaRPr>
                    </a:p>
                  </a:txBody>
                  <a:tcPr>
                    <a:noFill/>
                  </a:tcPr>
                </a:tc>
                <a:tc hMerge="1">
                  <a:txBody>
                    <a:bodyPr/>
                    <a:lstStyle/>
                    <a:p>
                      <a:endParaRPr lang="en-GB" dirty="0"/>
                    </a:p>
                  </a:txBody>
                  <a:tcPr/>
                </a:tc>
              </a:tr>
              <a:tr h="314210">
                <a:tc>
                  <a:txBody>
                    <a:bodyPr/>
                    <a:lstStyle/>
                    <a:p>
                      <a:pPr marL="0" indent="0" algn="ctr" rtl="0" eaLnBrk="1" latinLnBrk="0" hangingPunct="1"/>
                      <a:r>
                        <a:rPr kumimoji="0" lang="en-GB" sz="1600" b="1" kern="1200" dirty="0" smtClean="0">
                          <a:solidFill>
                            <a:schemeClr val="bg1"/>
                          </a:solidFill>
                          <a:latin typeface="Calibri" pitchFamily="34" charset="0"/>
                          <a:ea typeface="+mn-ea"/>
                          <a:cs typeface="+mn-cs"/>
                        </a:rPr>
                        <a:t>2</a:t>
                      </a:r>
                    </a:p>
                  </a:txBody>
                  <a:tcPr anchor="ctr">
                    <a:solidFill>
                      <a:schemeClr val="tx1"/>
                    </a:solidFill>
                  </a:tcPr>
                </a:tc>
                <a:tc>
                  <a:txBody>
                    <a:bodyPr/>
                    <a:lstStyle/>
                    <a:p>
                      <a:r>
                        <a:rPr lang="en-GB" sz="1500" dirty="0" smtClean="0">
                          <a:latin typeface="Calibri" pitchFamily="34" charset="0"/>
                          <a:cs typeface="Calibri" pitchFamily="34" charset="0"/>
                        </a:rPr>
                        <a:t>Create</a:t>
                      </a:r>
                      <a:r>
                        <a:rPr lang="en-GB" sz="1500" baseline="0" dirty="0" smtClean="0">
                          <a:latin typeface="Calibri" pitchFamily="34" charset="0"/>
                          <a:cs typeface="Calibri" pitchFamily="34" charset="0"/>
                        </a:rPr>
                        <a:t> and annotate a storyboard for the Intro sequence for your Showcase showing how you would like the sequence to work.</a:t>
                      </a:r>
                      <a:endParaRPr lang="en-GB" sz="1500" dirty="0">
                        <a:latin typeface="Calibri" pitchFamily="34" charset="0"/>
                        <a:cs typeface="Calibri" pitchFamily="34" charset="0"/>
                      </a:endParaRPr>
                    </a:p>
                  </a:txBody>
                  <a:tcPr marL="68580" marR="68580" marT="0" marB="0" anchor="ctr"/>
                </a:tc>
              </a:tr>
              <a:tr h="345152">
                <a:tc>
                  <a:txBody>
                    <a:bodyPr/>
                    <a:lstStyle/>
                    <a:p>
                      <a:pPr marL="0" indent="0" algn="ctr" rtl="0" eaLnBrk="1" latinLnBrk="0" hangingPunct="1"/>
                      <a:r>
                        <a:rPr kumimoji="0" lang="en-GB" sz="1600" b="1" kern="1200" dirty="0" smtClean="0">
                          <a:solidFill>
                            <a:schemeClr val="bg1"/>
                          </a:solidFill>
                          <a:latin typeface="Calibri" pitchFamily="34" charset="0"/>
                          <a:ea typeface="+mn-ea"/>
                          <a:cs typeface="+mn-cs"/>
                        </a:rPr>
                        <a:t>2</a:t>
                      </a:r>
                    </a:p>
                  </a:txBody>
                  <a:tcPr anchor="ctr">
                    <a:solidFill>
                      <a:schemeClr val="accent2"/>
                    </a:solidFill>
                  </a:tcPr>
                </a:tc>
                <a:tc>
                  <a:txBody>
                    <a:bodyPr/>
                    <a:lstStyle/>
                    <a:p>
                      <a:r>
                        <a:rPr lang="en-GB" sz="1500" b="1" dirty="0" smtClean="0">
                          <a:solidFill>
                            <a:srgbClr val="FF0000"/>
                          </a:solidFill>
                          <a:latin typeface="Calibri" pitchFamily="34" charset="0"/>
                          <a:cs typeface="Calibri" pitchFamily="34" charset="0"/>
                        </a:rPr>
                        <a:t>Merit</a:t>
                      </a:r>
                    </a:p>
                    <a:p>
                      <a:r>
                        <a:rPr lang="en-GB" sz="1500" dirty="0" smtClean="0">
                          <a:solidFill>
                            <a:srgbClr val="FF0000"/>
                          </a:solidFill>
                          <a:latin typeface="Calibri" pitchFamily="34" charset="0"/>
                          <a:cs typeface="Calibri" pitchFamily="34" charset="0"/>
                        </a:rPr>
                        <a:t>Create and annotate a small and large storyboard</a:t>
                      </a:r>
                      <a:r>
                        <a:rPr lang="en-GB" sz="1500" baseline="0" dirty="0" smtClean="0">
                          <a:solidFill>
                            <a:srgbClr val="FF0000"/>
                          </a:solidFill>
                          <a:latin typeface="Calibri" pitchFamily="34" charset="0"/>
                          <a:cs typeface="Calibri" pitchFamily="34" charset="0"/>
                        </a:rPr>
                        <a:t> for the Intro sequence for your showcase showing how you would like the sequence to work including timings and movements.</a:t>
                      </a:r>
                    </a:p>
                  </a:txBody>
                  <a:tcPr marL="68580" marR="68580" marT="0" marB="0" anchor="ctr"/>
                </a:tc>
              </a:tr>
              <a:tr h="1143000">
                <a:tc>
                  <a:txBody>
                    <a:bodyPr/>
                    <a:lstStyle/>
                    <a:p>
                      <a:pPr marL="0" indent="0" algn="ctr" rtl="0" eaLnBrk="1" latinLnBrk="0" hangingPunct="1"/>
                      <a:r>
                        <a:rPr kumimoji="0" lang="en-GB" sz="1600" b="1" kern="1200" dirty="0" smtClean="0">
                          <a:solidFill>
                            <a:schemeClr val="bg1"/>
                          </a:solidFill>
                          <a:latin typeface="Calibri" pitchFamily="34" charset="0"/>
                          <a:ea typeface="+mn-ea"/>
                          <a:cs typeface="+mn-cs"/>
                        </a:rPr>
                        <a:t>2</a:t>
                      </a:r>
                    </a:p>
                  </a:txBody>
                  <a:tcPr anchor="ctr">
                    <a:solidFill>
                      <a:schemeClr val="tx2">
                        <a:lumMod val="60000"/>
                        <a:lumOff val="40000"/>
                      </a:schemeClr>
                    </a:solidFill>
                  </a:tcPr>
                </a:tc>
                <a:tc>
                  <a:txBody>
                    <a:bodyPr/>
                    <a:lstStyle/>
                    <a:p>
                      <a:r>
                        <a:rPr lang="en-GB" sz="1500" b="1" baseline="0" dirty="0" smtClean="0">
                          <a:solidFill>
                            <a:schemeClr val="tx2">
                              <a:lumMod val="60000"/>
                              <a:lumOff val="40000"/>
                            </a:schemeClr>
                          </a:solidFill>
                          <a:latin typeface="Calibri" pitchFamily="34" charset="0"/>
                          <a:cs typeface="Calibri" pitchFamily="34" charset="0"/>
                        </a:rPr>
                        <a:t>Distinction</a:t>
                      </a:r>
                    </a:p>
                    <a:p>
                      <a:r>
                        <a:rPr lang="en-GB" sz="1500" baseline="0" dirty="0" smtClean="0">
                          <a:solidFill>
                            <a:schemeClr val="tx2">
                              <a:lumMod val="60000"/>
                              <a:lumOff val="40000"/>
                            </a:schemeClr>
                          </a:solidFill>
                          <a:latin typeface="Calibri" pitchFamily="34" charset="0"/>
                          <a:cs typeface="Calibri" pitchFamily="34" charset="0"/>
                        </a:rPr>
                        <a:t>Create and annotate a small and large storyboard for the Intro sequence for your Showcase showing how you would like the sequence to work including transitions and sounds.</a:t>
                      </a:r>
                    </a:p>
                  </a:txBody>
                  <a:tcPr marL="68580" marR="68580" marT="0" marB="0" anchor="ctr"/>
                </a:tc>
              </a:tr>
            </a:tbl>
          </a:graphicData>
        </a:graphic>
      </p:graphicFrame>
      <p:pic>
        <p:nvPicPr>
          <p:cNvPr id="11" name="Picture 10" descr="Product"/>
          <p:cNvPicPr/>
          <p:nvPr/>
        </p:nvPicPr>
        <p:blipFill>
          <a:blip r:embed="rId7">
            <a:extLst>
              <a:ext uri="{28A0092B-C50C-407E-A947-70E740481C1C}">
                <a14:useLocalDpi xmlns:a14="http://schemas.microsoft.com/office/drawing/2010/main" val="0"/>
              </a:ext>
            </a:extLst>
          </a:blip>
          <a:srcRect/>
          <a:stretch>
            <a:fillRect/>
          </a:stretch>
        </p:blipFill>
        <p:spPr bwMode="auto">
          <a:xfrm>
            <a:off x="6084168" y="4437112"/>
            <a:ext cx="360040" cy="360040"/>
          </a:xfrm>
          <a:prstGeom prst="rect">
            <a:avLst/>
          </a:prstGeom>
          <a:noFill/>
          <a:ln>
            <a:noFill/>
          </a:ln>
        </p:spPr>
      </p:pic>
    </p:spTree>
    <p:extLst>
      <p:ext uri="{BB962C8B-B14F-4D97-AF65-F5344CB8AC3E}">
        <p14:creationId xmlns:p14="http://schemas.microsoft.com/office/powerpoint/2010/main" val="822117513"/>
      </p:ext>
    </p:extLst>
  </p:cSld>
  <p:clrMapOvr>
    <a:masterClrMapping/>
  </p:clrMapOvr>
  <p:transition advClick="0"/>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251520" y="0"/>
            <a:ext cx="7128792" cy="714682"/>
          </a:xfrm>
        </p:spPr>
        <p:txBody>
          <a:bodyPr>
            <a:normAutofit/>
          </a:bodyPr>
          <a:lstStyle/>
          <a:p>
            <a:r>
              <a:rPr lang="en-GB" sz="3600" dirty="0" smtClean="0"/>
              <a:t>Learning Outcome 3 – Task 3</a:t>
            </a:r>
            <a:endParaRPr lang="en-GB" sz="3600" b="1" dirty="0" smtClean="0"/>
          </a:p>
        </p:txBody>
      </p:sp>
      <p:graphicFrame>
        <p:nvGraphicFramePr>
          <p:cNvPr id="25" name="Table 24"/>
          <p:cNvGraphicFramePr>
            <a:graphicFrameLocks noGrp="1"/>
          </p:cNvGraphicFramePr>
          <p:nvPr>
            <p:extLst>
              <p:ext uri="{D42A27DB-BD31-4B8C-83A1-F6EECF244321}">
                <p14:modId xmlns:p14="http://schemas.microsoft.com/office/powerpoint/2010/main" val="3160829787"/>
              </p:ext>
            </p:extLst>
          </p:nvPr>
        </p:nvGraphicFramePr>
        <p:xfrm>
          <a:off x="6660232" y="2036535"/>
          <a:ext cx="2160240" cy="4488809"/>
        </p:xfrm>
        <a:graphic>
          <a:graphicData uri="http://schemas.openxmlformats.org/drawingml/2006/table">
            <a:tbl>
              <a:tblPr firstRow="1" firstCol="1" lastRow="1" lastCol="1" bandRow="1" bandCol="1">
                <a:tableStyleId>{2D5ABB26-0587-4C30-8999-92F81FD0307C}</a:tableStyleId>
              </a:tblPr>
              <a:tblGrid>
                <a:gridCol w="2160240"/>
              </a:tblGrid>
              <a:tr h="415506">
                <a:tc>
                  <a:txBody>
                    <a:bodyPr/>
                    <a:lstStyle/>
                    <a:p>
                      <a:pPr>
                        <a:spcAft>
                          <a:spcPts val="0"/>
                        </a:spcAft>
                      </a:pPr>
                      <a:endParaRPr lang="en-GB" sz="1400" dirty="0">
                        <a:effectLst/>
                        <a:latin typeface="Times New Roman"/>
                        <a:ea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tUpDiag">
                      <a:fgClr>
                        <a:schemeClr val="tx1"/>
                      </a:fgClr>
                      <a:bgClr>
                        <a:schemeClr val="accent3">
                          <a:lumMod val="50000"/>
                        </a:schemeClr>
                      </a:bgClr>
                    </a:pattFill>
                  </a:tcPr>
                </a:tc>
              </a:tr>
              <a:tr h="4073303">
                <a:tc>
                  <a:txBody>
                    <a:bodyPr/>
                    <a:lstStyle/>
                    <a:p>
                      <a:pPr marL="285750" lvl="0" indent="-285750">
                        <a:spcAft>
                          <a:spcPts val="600"/>
                        </a:spcAft>
                        <a:buFont typeface="Arial" pitchFamily="34" charset="0"/>
                        <a:buChar char="•"/>
                      </a:pPr>
                      <a:r>
                        <a:rPr kumimoji="0" lang="en-GB" sz="1800" kern="1200" dirty="0" smtClean="0">
                          <a:solidFill>
                            <a:schemeClr val="tx1"/>
                          </a:solidFill>
                          <a:effectLst/>
                          <a:latin typeface="Calibri" pitchFamily="34" charset="0"/>
                          <a:ea typeface="+mn-ea"/>
                          <a:cs typeface="Calibri" pitchFamily="34" charset="0"/>
                        </a:rPr>
                        <a:t>Consider how</a:t>
                      </a:r>
                      <a:r>
                        <a:rPr kumimoji="0" lang="en-GB" sz="1800" kern="1200" baseline="0" dirty="0" smtClean="0">
                          <a:solidFill>
                            <a:schemeClr val="tx1"/>
                          </a:solidFill>
                          <a:effectLst/>
                          <a:latin typeface="Calibri" pitchFamily="34" charset="0"/>
                          <a:ea typeface="+mn-ea"/>
                          <a:cs typeface="Calibri" pitchFamily="34" charset="0"/>
                        </a:rPr>
                        <a:t> a intro clip usually shows.</a:t>
                      </a:r>
                    </a:p>
                    <a:p>
                      <a:pPr marL="285750" lvl="0" indent="-285750">
                        <a:spcAft>
                          <a:spcPts val="600"/>
                        </a:spcAft>
                        <a:buFont typeface="Arial" pitchFamily="34" charset="0"/>
                        <a:buChar char="•"/>
                      </a:pPr>
                      <a:r>
                        <a:rPr kumimoji="0" lang="en-GB" sz="1800" kern="1200" baseline="0" dirty="0" smtClean="0">
                          <a:solidFill>
                            <a:schemeClr val="tx1"/>
                          </a:solidFill>
                          <a:effectLst/>
                          <a:latin typeface="Calibri" pitchFamily="34" charset="0"/>
                          <a:ea typeface="+mn-ea"/>
                          <a:cs typeface="Calibri" pitchFamily="34" charset="0"/>
                        </a:rPr>
                        <a:t>Consider how to make your clip more interesting.</a:t>
                      </a:r>
                    </a:p>
                    <a:p>
                      <a:pPr marL="285750" lvl="0" indent="-285750">
                        <a:spcAft>
                          <a:spcPts val="600"/>
                        </a:spcAft>
                        <a:buFont typeface="Arial" pitchFamily="34" charset="0"/>
                        <a:buChar char="•"/>
                      </a:pPr>
                      <a:r>
                        <a:rPr kumimoji="0" lang="en-GB" sz="1800" kern="1200" baseline="0" dirty="0" smtClean="0">
                          <a:solidFill>
                            <a:schemeClr val="tx1"/>
                          </a:solidFill>
                          <a:effectLst/>
                          <a:latin typeface="Calibri" pitchFamily="34" charset="0"/>
                          <a:ea typeface="+mn-ea"/>
                          <a:cs typeface="Calibri" pitchFamily="34" charset="0"/>
                        </a:rPr>
                        <a:t>Consider the range of local images to include.</a:t>
                      </a:r>
                    </a:p>
                    <a:p>
                      <a:pPr marL="285750" lvl="0" indent="-285750">
                        <a:spcAft>
                          <a:spcPts val="600"/>
                        </a:spcAft>
                        <a:buFont typeface="Arial" pitchFamily="34" charset="0"/>
                        <a:buChar char="•"/>
                      </a:pPr>
                      <a:r>
                        <a:rPr kumimoji="0" lang="en-GB" sz="1800" kern="1200" baseline="0" dirty="0" smtClean="0">
                          <a:solidFill>
                            <a:srgbClr val="FF0000"/>
                          </a:solidFill>
                          <a:effectLst/>
                          <a:latin typeface="Calibri" pitchFamily="34" charset="0"/>
                          <a:ea typeface="+mn-ea"/>
                          <a:cs typeface="Calibri" pitchFamily="34" charset="0"/>
                        </a:rPr>
                        <a:t>Quality and integrity of sequence (M/D)</a:t>
                      </a:r>
                      <a:endParaRPr lang="en-GB" sz="1800" baseline="0" dirty="0">
                        <a:solidFill>
                          <a:srgbClr val="FF0000"/>
                        </a:solidFill>
                        <a:effectLst/>
                        <a:latin typeface="Calibri" pitchFamily="34" charset="0"/>
                        <a:ea typeface="Times New Roman"/>
                        <a:cs typeface="Calibri"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r>
            </a:tbl>
          </a:graphicData>
        </a:graphic>
      </p:graphicFrame>
      <p:pic>
        <p:nvPicPr>
          <p:cNvPr id="32" name="Picture 4" descr="Think About"/>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00031" y="2076520"/>
            <a:ext cx="1876425" cy="33337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50" name="Table 49"/>
          <p:cNvGraphicFramePr>
            <a:graphicFrameLocks noGrp="1"/>
          </p:cNvGraphicFramePr>
          <p:nvPr>
            <p:extLst>
              <p:ext uri="{D42A27DB-BD31-4B8C-83A1-F6EECF244321}">
                <p14:modId xmlns:p14="http://schemas.microsoft.com/office/powerpoint/2010/main" val="3845357496"/>
              </p:ext>
            </p:extLst>
          </p:nvPr>
        </p:nvGraphicFramePr>
        <p:xfrm>
          <a:off x="395536" y="2348880"/>
          <a:ext cx="6120680" cy="3520440"/>
        </p:xfrm>
        <a:graphic>
          <a:graphicData uri="http://schemas.openxmlformats.org/drawingml/2006/table">
            <a:tbl>
              <a:tblPr firstRow="1" bandRow="1">
                <a:tableStyleId>{2D5ABB26-0587-4C30-8999-92F81FD0307C}</a:tableStyleId>
              </a:tblPr>
              <a:tblGrid>
                <a:gridCol w="295059"/>
                <a:gridCol w="5825621"/>
              </a:tblGrid>
              <a:tr h="1368152">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Task 3 (P/M/D) - </a:t>
                      </a:r>
                      <a:r>
                        <a:rPr lang="en-GB" sz="1800" b="1" dirty="0" smtClean="0">
                          <a:latin typeface="Calibri" pitchFamily="34" charset="0"/>
                          <a:cs typeface="Calibri" pitchFamily="34" charset="0"/>
                        </a:rPr>
                        <a:t>‘One World’ </a:t>
                      </a:r>
                      <a:r>
                        <a:rPr kumimoji="0" lang="en-GB" sz="1800" kern="1200" dirty="0" smtClean="0">
                          <a:solidFill>
                            <a:schemeClr val="tx1"/>
                          </a:solidFill>
                          <a:latin typeface="Calibri" pitchFamily="34" charset="0"/>
                          <a:ea typeface="+mn-ea"/>
                          <a:cs typeface="Calibri" pitchFamily="34" charset="0"/>
                        </a:rPr>
                        <a:t> </a:t>
                      </a:r>
                      <a:r>
                        <a:rPr kumimoji="0" lang="en-GB" sz="1800" kern="1200" dirty="0" smtClean="0">
                          <a:solidFill>
                            <a:schemeClr val="tx1"/>
                          </a:solidFill>
                          <a:effectLst/>
                          <a:latin typeface="Calibri" pitchFamily="34" charset="0"/>
                          <a:ea typeface="+mn-ea"/>
                          <a:cs typeface="Calibri" pitchFamily="34" charset="0"/>
                        </a:rPr>
                        <a:t>would like you to create an movie </a:t>
                      </a:r>
                      <a:r>
                        <a:rPr kumimoji="0" lang="en-GB" sz="1800" kern="1200" baseline="0" dirty="0" smtClean="0">
                          <a:solidFill>
                            <a:schemeClr val="tx1"/>
                          </a:solidFill>
                          <a:effectLst/>
                          <a:latin typeface="Calibri" pitchFamily="34" charset="0"/>
                          <a:ea typeface="+mn-ea"/>
                          <a:cs typeface="Calibri" pitchFamily="34" charset="0"/>
                        </a:rPr>
                        <a:t>clip </a:t>
                      </a:r>
                      <a:r>
                        <a:rPr kumimoji="0" lang="en-GB" sz="1800" kern="1200" dirty="0" smtClean="0">
                          <a:solidFill>
                            <a:schemeClr val="tx1"/>
                          </a:solidFill>
                          <a:effectLst/>
                          <a:latin typeface="Calibri" pitchFamily="34" charset="0"/>
                          <a:ea typeface="+mn-ea"/>
                          <a:cs typeface="Calibri" pitchFamily="34" charset="0"/>
                        </a:rPr>
                        <a:t>that shows aspects of life in your</a:t>
                      </a:r>
                      <a:r>
                        <a:rPr kumimoji="0" lang="en-GB" sz="1800" kern="1200" baseline="0" dirty="0" smtClean="0">
                          <a:solidFill>
                            <a:schemeClr val="tx1"/>
                          </a:solidFill>
                          <a:effectLst/>
                          <a:latin typeface="Calibri" pitchFamily="34" charset="0"/>
                          <a:ea typeface="+mn-ea"/>
                          <a:cs typeface="Calibri" pitchFamily="34" charset="0"/>
                        </a:rPr>
                        <a:t> community. This movie must contain images and text that describes to the target audience what life is like locally. See this as an introduction clip for your main movie file like you would see as a TV episode recap on last week’s episode.</a:t>
                      </a:r>
                      <a:endParaRPr kumimoji="0" lang="en-GB" sz="1800" kern="1200" dirty="0" smtClean="0">
                        <a:solidFill>
                          <a:schemeClr val="tx1"/>
                        </a:solidFill>
                        <a:effectLst/>
                        <a:latin typeface="Calibri" pitchFamily="34" charset="0"/>
                        <a:ea typeface="+mn-ea"/>
                        <a:cs typeface="Calibri" pitchFamily="34" charset="0"/>
                      </a:endParaRPr>
                    </a:p>
                  </a:txBody>
                  <a:tcPr>
                    <a:noFill/>
                  </a:tcPr>
                </a:tc>
                <a:tc hMerge="1">
                  <a:txBody>
                    <a:bodyPr/>
                    <a:lstStyle/>
                    <a:p>
                      <a:endParaRPr lang="en-GB" dirty="0"/>
                    </a:p>
                  </a:txBody>
                  <a:tcPr/>
                </a:tc>
              </a:tr>
              <a:tr h="314210">
                <a:tc>
                  <a:txBody>
                    <a:bodyPr/>
                    <a:lstStyle/>
                    <a:p>
                      <a:pPr marL="0" indent="0" algn="ctr" rtl="0" eaLnBrk="1" latinLnBrk="0" hangingPunct="1"/>
                      <a:r>
                        <a:rPr kumimoji="0" lang="en-GB" sz="1800" b="0" kern="1200" dirty="0" smtClean="0">
                          <a:solidFill>
                            <a:schemeClr val="bg1"/>
                          </a:solidFill>
                          <a:latin typeface="Calibri" pitchFamily="34" charset="0"/>
                          <a:ea typeface="+mn-ea"/>
                          <a:cs typeface="Calibri" pitchFamily="34" charset="0"/>
                        </a:rPr>
                        <a:t>3</a:t>
                      </a:r>
                    </a:p>
                  </a:txBody>
                  <a:tcPr anchor="ctr">
                    <a:solidFill>
                      <a:schemeClr val="tx1"/>
                    </a:solidFill>
                  </a:tcPr>
                </a:tc>
                <a:tc row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GB" sz="1800" kern="1200" dirty="0" smtClean="0">
                          <a:solidFill>
                            <a:schemeClr val="tx1"/>
                          </a:solidFill>
                          <a:effectLst/>
                          <a:latin typeface="Calibri" pitchFamily="34" charset="0"/>
                          <a:ea typeface="+mn-ea"/>
                          <a:cs typeface="Calibri" pitchFamily="34" charset="0"/>
                        </a:rPr>
                        <a:t>Create an</a:t>
                      </a:r>
                      <a:r>
                        <a:rPr kumimoji="0" lang="en-GB" sz="1800" kern="1200" baseline="0" dirty="0" smtClean="0">
                          <a:solidFill>
                            <a:schemeClr val="tx1"/>
                          </a:solidFill>
                          <a:effectLst/>
                          <a:latin typeface="Calibri" pitchFamily="34" charset="0"/>
                          <a:ea typeface="+mn-ea"/>
                          <a:cs typeface="Calibri" pitchFamily="34" charset="0"/>
                        </a:rPr>
                        <a:t> introduction video clip with sound that presents aspects of the community to a target audience</a:t>
                      </a:r>
                      <a:r>
                        <a:rPr kumimoji="0" lang="en-GB" sz="1800" kern="1200" dirty="0" smtClean="0">
                          <a:solidFill>
                            <a:schemeClr val="tx1"/>
                          </a:solidFill>
                          <a:effectLst/>
                          <a:latin typeface="Calibri" pitchFamily="34" charset="0"/>
                          <a:ea typeface="+mn-ea"/>
                          <a:cs typeface="Calibri" pitchFamily="34" charset="0"/>
                        </a:rPr>
                        <a:t>.</a:t>
                      </a:r>
                    </a:p>
                  </a:txBody>
                  <a:tcPr/>
                </a:tc>
              </a:tr>
              <a:tr h="273144">
                <a:tc rowSpan="2">
                  <a:txBody>
                    <a:bodyPr/>
                    <a:lstStyle/>
                    <a:p>
                      <a:pPr marL="0" indent="0" algn="ctr" rtl="0" eaLnBrk="1" latinLnBrk="0" hangingPunct="1"/>
                      <a:endParaRPr kumimoji="0" lang="en-GB" sz="1800" b="0" kern="1200" dirty="0" smtClean="0">
                        <a:solidFill>
                          <a:schemeClr val="bg1"/>
                        </a:solidFill>
                        <a:latin typeface="Calibri" pitchFamily="34" charset="0"/>
                        <a:ea typeface="+mn-ea"/>
                        <a:cs typeface="Calibri" pitchFamily="34" charset="0"/>
                      </a:endParaRPr>
                    </a:p>
                  </a:txBody>
                  <a:tcPr anchor="ctr">
                    <a:noFill/>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400" b="0" baseline="0" dirty="0" smtClean="0">
                        <a:latin typeface="Calibri" pitchFamily="34" charset="0"/>
                        <a:cs typeface="Calibri" pitchFamily="34" charset="0"/>
                      </a:endParaRPr>
                    </a:p>
                  </a:txBody>
                  <a:tcPr/>
                </a:tc>
              </a:tr>
              <a:tr h="1143000">
                <a:tc vMerge="1">
                  <a:txBody>
                    <a:bodyPr/>
                    <a:lstStyle/>
                    <a:p>
                      <a:endParaRPr lang="en-GB"/>
                    </a:p>
                  </a:txBody>
                  <a:tcPr/>
                </a:tc>
                <a:tc>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kumimoji="0" lang="en-GB" sz="1800" kern="1200" dirty="0" smtClean="0">
                          <a:solidFill>
                            <a:schemeClr val="tx1"/>
                          </a:solidFill>
                          <a:effectLst/>
                          <a:latin typeface="Calibri" pitchFamily="34" charset="0"/>
                          <a:ea typeface="+mn-ea"/>
                          <a:cs typeface="Calibri" pitchFamily="34" charset="0"/>
                        </a:rPr>
                        <a:t>This introduction clip needs to be well designed. </a:t>
                      </a:r>
                      <a:endParaRPr lang="en-GB" sz="1800" kern="1200" baseline="0" dirty="0" smtClean="0">
                        <a:solidFill>
                          <a:schemeClr val="tx1"/>
                        </a:solidFill>
                        <a:latin typeface="Calibri" pitchFamily="34" charset="0"/>
                        <a:ea typeface="+mn-ea"/>
                        <a:cs typeface="Calibri" pitchFamily="34" charset="0"/>
                      </a:endParaRPr>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en-GB" sz="1800" kern="1200" baseline="0" dirty="0" smtClean="0">
                          <a:solidFill>
                            <a:srgbClr val="FF0000"/>
                          </a:solidFill>
                          <a:latin typeface="Calibri" pitchFamily="34" charset="0"/>
                          <a:ea typeface="+mn-ea"/>
                          <a:cs typeface="Calibri" pitchFamily="34" charset="0"/>
                        </a:rPr>
                        <a:t>Merit</a:t>
                      </a:r>
                      <a:r>
                        <a:rPr lang="en-GB" sz="1800" kern="1200" baseline="0" dirty="0" smtClean="0">
                          <a:solidFill>
                            <a:schemeClr val="tx1"/>
                          </a:solidFill>
                          <a:latin typeface="Calibri" pitchFamily="34" charset="0"/>
                          <a:ea typeface="+mn-ea"/>
                          <a:cs typeface="Calibri" pitchFamily="34" charset="0"/>
                        </a:rPr>
                        <a:t> and </a:t>
                      </a:r>
                      <a:r>
                        <a:rPr lang="en-GB" sz="1800" kern="1200" baseline="0" dirty="0" smtClean="0">
                          <a:solidFill>
                            <a:schemeClr val="tx2">
                              <a:lumMod val="60000"/>
                              <a:lumOff val="40000"/>
                            </a:schemeClr>
                          </a:solidFill>
                          <a:latin typeface="Calibri" pitchFamily="34" charset="0"/>
                          <a:ea typeface="+mn-ea"/>
                          <a:cs typeface="Calibri" pitchFamily="34" charset="0"/>
                        </a:rPr>
                        <a:t>Distinction</a:t>
                      </a:r>
                      <a:r>
                        <a:rPr lang="en-GB" sz="1800" kern="1200" baseline="0" dirty="0" smtClean="0">
                          <a:solidFill>
                            <a:schemeClr val="tx1"/>
                          </a:solidFill>
                          <a:latin typeface="Calibri" pitchFamily="34" charset="0"/>
                          <a:ea typeface="+mn-ea"/>
                          <a:cs typeface="Calibri" pitchFamily="34" charset="0"/>
                        </a:rPr>
                        <a:t> grades are judged on the quality of the finished video sequences.</a:t>
                      </a:r>
                    </a:p>
                  </a:txBody>
                  <a:tcPr/>
                </a:tc>
              </a:tr>
            </a:tbl>
          </a:graphicData>
        </a:graphic>
      </p:graphicFrame>
      <p:pic>
        <p:nvPicPr>
          <p:cNvPr id="11" name="Picture 10" descr="Product"/>
          <p:cNvPicPr/>
          <p:nvPr/>
        </p:nvPicPr>
        <p:blipFill>
          <a:blip r:embed="rId4">
            <a:extLst>
              <a:ext uri="{28A0092B-C50C-407E-A947-70E740481C1C}">
                <a14:useLocalDpi xmlns:a14="http://schemas.microsoft.com/office/drawing/2010/main" val="0"/>
              </a:ext>
            </a:extLst>
          </a:blip>
          <a:srcRect/>
          <a:stretch>
            <a:fillRect/>
          </a:stretch>
        </p:blipFill>
        <p:spPr bwMode="auto">
          <a:xfrm>
            <a:off x="6156176" y="4077072"/>
            <a:ext cx="360040" cy="360040"/>
          </a:xfrm>
          <a:prstGeom prst="rect">
            <a:avLst/>
          </a:prstGeom>
          <a:noFill/>
          <a:ln>
            <a:noFill/>
          </a:ln>
        </p:spPr>
      </p:pic>
    </p:spTree>
    <p:extLst>
      <p:ext uri="{BB962C8B-B14F-4D97-AF65-F5344CB8AC3E}">
        <p14:creationId xmlns:p14="http://schemas.microsoft.com/office/powerpoint/2010/main" val="2316127995"/>
      </p:ext>
    </p:extLst>
  </p:cSld>
  <p:clrMapOvr>
    <a:masterClrMapping/>
  </p:clrMapOvr>
  <p:transition advClick="0"/>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249375" y="44624"/>
            <a:ext cx="7274953" cy="625434"/>
          </a:xfrm>
        </p:spPr>
        <p:txBody>
          <a:bodyPr>
            <a:noAutofit/>
          </a:bodyPr>
          <a:lstStyle/>
          <a:p>
            <a:r>
              <a:rPr lang="en-GB" sz="3600" dirty="0" smtClean="0"/>
              <a:t>Learning Outcome 3 – Task 4 and 5</a:t>
            </a:r>
            <a:endParaRPr lang="en-GB" sz="3600" b="1" dirty="0" smtClean="0"/>
          </a:p>
        </p:txBody>
      </p:sp>
      <p:graphicFrame>
        <p:nvGraphicFramePr>
          <p:cNvPr id="25" name="Table 24"/>
          <p:cNvGraphicFramePr>
            <a:graphicFrameLocks noGrp="1"/>
          </p:cNvGraphicFramePr>
          <p:nvPr>
            <p:extLst>
              <p:ext uri="{D42A27DB-BD31-4B8C-83A1-F6EECF244321}">
                <p14:modId xmlns:p14="http://schemas.microsoft.com/office/powerpoint/2010/main" val="3044160762"/>
              </p:ext>
            </p:extLst>
          </p:nvPr>
        </p:nvGraphicFramePr>
        <p:xfrm>
          <a:off x="6660232" y="2060848"/>
          <a:ext cx="2160240" cy="4386543"/>
        </p:xfrm>
        <a:graphic>
          <a:graphicData uri="http://schemas.openxmlformats.org/drawingml/2006/table">
            <a:tbl>
              <a:tblPr firstRow="1" firstCol="1" lastRow="1" lastCol="1" bandRow="1" bandCol="1">
                <a:tableStyleId>{2D5ABB26-0587-4C30-8999-92F81FD0307C}</a:tableStyleId>
              </a:tblPr>
              <a:tblGrid>
                <a:gridCol w="2160240"/>
              </a:tblGrid>
              <a:tr h="378423">
                <a:tc>
                  <a:txBody>
                    <a:bodyPr/>
                    <a:lstStyle/>
                    <a:p>
                      <a:pPr>
                        <a:spcAft>
                          <a:spcPts val="0"/>
                        </a:spcAft>
                      </a:pPr>
                      <a:endParaRPr lang="en-GB" sz="1400" dirty="0">
                        <a:effectLst/>
                        <a:latin typeface="Times New Roman"/>
                        <a:ea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tUpDiag">
                      <a:fgClr>
                        <a:schemeClr val="tx1"/>
                      </a:fgClr>
                      <a:bgClr>
                        <a:schemeClr val="accent3">
                          <a:lumMod val="50000"/>
                        </a:schemeClr>
                      </a:bgClr>
                    </a:pattFill>
                  </a:tcPr>
                </a:tc>
              </a:tr>
              <a:tr h="3582017">
                <a:tc>
                  <a:txBody>
                    <a:bodyPr/>
                    <a:lstStyle/>
                    <a:p>
                      <a:pPr marL="177800" indent="-177800" algn="l">
                        <a:spcAft>
                          <a:spcPts val="0"/>
                        </a:spcAft>
                        <a:buFontTx/>
                        <a:buBlip>
                          <a:blip r:embed="rId3"/>
                        </a:buBlip>
                      </a:pPr>
                      <a:endParaRPr lang="en-GB" sz="1400" dirty="0" smtClean="0">
                        <a:effectLst/>
                        <a:latin typeface="Calibri" pitchFamily="34" charset="0"/>
                        <a:ea typeface="Times New Roman"/>
                        <a:cs typeface="Calibri" pitchFamily="34" charset="0"/>
                      </a:endParaRPr>
                    </a:p>
                    <a:p>
                      <a:pPr marL="177800" lvl="0" indent="-177800">
                        <a:spcAft>
                          <a:spcPts val="600"/>
                        </a:spcAft>
                        <a:buFont typeface="Arial" pitchFamily="34" charset="0"/>
                        <a:buChar char="•"/>
                      </a:pPr>
                      <a:r>
                        <a:rPr kumimoji="0" lang="en-GB" sz="1800" kern="1200" dirty="0" smtClean="0">
                          <a:solidFill>
                            <a:schemeClr val="tx1"/>
                          </a:solidFill>
                          <a:effectLst/>
                          <a:latin typeface="Calibri" pitchFamily="34" charset="0"/>
                          <a:ea typeface="+mn-ea"/>
                          <a:cs typeface="Calibri" pitchFamily="34" charset="0"/>
                        </a:rPr>
                        <a:t>Consider the length of the sequence.</a:t>
                      </a:r>
                      <a:endParaRPr kumimoji="0" lang="en-GB" sz="1800" kern="1200" baseline="0" dirty="0" smtClean="0">
                        <a:solidFill>
                          <a:schemeClr val="tx1"/>
                        </a:solidFill>
                        <a:effectLst/>
                        <a:latin typeface="Calibri" pitchFamily="34" charset="0"/>
                        <a:ea typeface="+mn-ea"/>
                        <a:cs typeface="Calibri" pitchFamily="34" charset="0"/>
                      </a:endParaRPr>
                    </a:p>
                    <a:p>
                      <a:pPr marL="177800" lvl="0" indent="-177800">
                        <a:spcAft>
                          <a:spcPts val="600"/>
                        </a:spcAft>
                        <a:buFont typeface="Arial" pitchFamily="34" charset="0"/>
                        <a:buChar char="•"/>
                      </a:pPr>
                      <a:r>
                        <a:rPr kumimoji="0" lang="en-GB" sz="1800" kern="1200" baseline="0" dirty="0" smtClean="0">
                          <a:solidFill>
                            <a:schemeClr val="tx1"/>
                          </a:solidFill>
                          <a:effectLst/>
                          <a:latin typeface="Calibri" pitchFamily="34" charset="0"/>
                          <a:ea typeface="+mn-ea"/>
                          <a:cs typeface="Calibri" pitchFamily="34" charset="0"/>
                        </a:rPr>
                        <a:t>There should not be talking all the way through.</a:t>
                      </a:r>
                    </a:p>
                    <a:p>
                      <a:pPr marL="177800" lvl="0" indent="-177800">
                        <a:spcAft>
                          <a:spcPts val="600"/>
                        </a:spcAft>
                        <a:buFont typeface="Arial" pitchFamily="34" charset="0"/>
                        <a:buChar char="•"/>
                      </a:pPr>
                      <a:r>
                        <a:rPr kumimoji="0" lang="en-GB" sz="1800" kern="1200" baseline="0" dirty="0" smtClean="0">
                          <a:solidFill>
                            <a:schemeClr val="tx1"/>
                          </a:solidFill>
                          <a:effectLst/>
                          <a:latin typeface="Calibri" pitchFamily="34" charset="0"/>
                          <a:ea typeface="+mn-ea"/>
                          <a:cs typeface="Calibri" pitchFamily="34" charset="0"/>
                        </a:rPr>
                        <a:t>Consider the different tones of voices used for the presenter and the voice over.</a:t>
                      </a:r>
                    </a:p>
                    <a:p>
                      <a:pPr marL="177800" lvl="0" indent="-177800">
                        <a:spcAft>
                          <a:spcPts val="600"/>
                        </a:spcAft>
                        <a:buFont typeface="Arial" pitchFamily="34" charset="0"/>
                        <a:buChar char="•"/>
                      </a:pPr>
                      <a:r>
                        <a:rPr kumimoji="0" lang="en-GB" sz="1800" kern="1200" baseline="0" dirty="0" smtClean="0">
                          <a:solidFill>
                            <a:schemeClr val="tx1"/>
                          </a:solidFill>
                          <a:effectLst/>
                          <a:latin typeface="Calibri" pitchFamily="34" charset="0"/>
                          <a:ea typeface="+mn-ea"/>
                          <a:cs typeface="Calibri" pitchFamily="34" charset="0"/>
                        </a:rPr>
                        <a:t>Consider the start gap and finish gap in the voices.</a:t>
                      </a:r>
                      <a:endParaRPr lang="en-GB" sz="1800" baseline="0" dirty="0">
                        <a:solidFill>
                          <a:schemeClr val="tx1"/>
                        </a:solidFill>
                        <a:effectLst/>
                        <a:latin typeface="Calibri" pitchFamily="34" charset="0"/>
                        <a:ea typeface="Times New Roman"/>
                        <a:cs typeface="Calibri"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r>
            </a:tbl>
          </a:graphicData>
        </a:graphic>
      </p:graphicFrame>
      <p:pic>
        <p:nvPicPr>
          <p:cNvPr id="32" name="Picture 4" descr="Think About"/>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800031" y="2076520"/>
            <a:ext cx="1876425" cy="33337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50" name="Table 49"/>
          <p:cNvGraphicFramePr>
            <a:graphicFrameLocks noGrp="1"/>
          </p:cNvGraphicFramePr>
          <p:nvPr>
            <p:extLst>
              <p:ext uri="{D42A27DB-BD31-4B8C-83A1-F6EECF244321}">
                <p14:modId xmlns:p14="http://schemas.microsoft.com/office/powerpoint/2010/main" val="3576655920"/>
              </p:ext>
            </p:extLst>
          </p:nvPr>
        </p:nvGraphicFramePr>
        <p:xfrm>
          <a:off x="395536" y="2348880"/>
          <a:ext cx="6120680" cy="4206240"/>
        </p:xfrm>
        <a:graphic>
          <a:graphicData uri="http://schemas.openxmlformats.org/drawingml/2006/table">
            <a:tbl>
              <a:tblPr firstRow="1" bandRow="1">
                <a:tableStyleId>{2D5ABB26-0587-4C30-8999-92F81FD0307C}</a:tableStyleId>
              </a:tblPr>
              <a:tblGrid>
                <a:gridCol w="295059"/>
                <a:gridCol w="5825621"/>
              </a:tblGrid>
              <a:tr h="1368152">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Task 4 (P) – </a:t>
                      </a:r>
                      <a:r>
                        <a:rPr lang="en-GB" sz="1800" b="1" dirty="0" smtClean="0">
                          <a:latin typeface="Calibri" pitchFamily="34" charset="0"/>
                          <a:cs typeface="Calibri" pitchFamily="34" charset="0"/>
                        </a:rPr>
                        <a:t>‘One World’ </a:t>
                      </a:r>
                      <a:r>
                        <a:rPr kumimoji="0" lang="en-GB" sz="1800" kern="1200" dirty="0" smtClean="0">
                          <a:solidFill>
                            <a:schemeClr val="tx1"/>
                          </a:solidFill>
                          <a:latin typeface="Calibri" pitchFamily="34" charset="0"/>
                          <a:ea typeface="+mn-ea"/>
                          <a:cs typeface="Calibri" pitchFamily="34" charset="0"/>
                        </a:rPr>
                        <a:t> </a:t>
                      </a:r>
                      <a:r>
                        <a:rPr kumimoji="0" lang="en-GB" sz="1800" kern="1200" dirty="0" smtClean="0">
                          <a:solidFill>
                            <a:schemeClr val="tx1"/>
                          </a:solidFill>
                          <a:effectLst/>
                          <a:latin typeface="Calibri" pitchFamily="34" charset="0"/>
                          <a:ea typeface="+mn-ea"/>
                          <a:cs typeface="Calibri" pitchFamily="34" charset="0"/>
                        </a:rPr>
                        <a:t>would like you to create a movie file that shows aspects of life in your community, this must be an original video featuring an aspect of community life that interests you. For example, a youth club, a local campaign or a festival. </a:t>
                      </a:r>
                      <a:br>
                        <a:rPr kumimoji="0" lang="en-GB" sz="1800" kern="1200" dirty="0" smtClean="0">
                          <a:solidFill>
                            <a:schemeClr val="tx1"/>
                          </a:solidFill>
                          <a:effectLst/>
                          <a:latin typeface="Calibri" pitchFamily="34" charset="0"/>
                          <a:ea typeface="+mn-ea"/>
                          <a:cs typeface="Calibri" pitchFamily="34" charset="0"/>
                        </a:rPr>
                      </a:br>
                      <a:r>
                        <a:rPr kumimoji="0" lang="en-GB" sz="1800" kern="1200" dirty="0" smtClean="0">
                          <a:solidFill>
                            <a:schemeClr val="tx1"/>
                          </a:solidFill>
                          <a:effectLst/>
                          <a:latin typeface="Calibri" pitchFamily="34" charset="0"/>
                          <a:ea typeface="+mn-ea"/>
                          <a:cs typeface="Calibri" pitchFamily="34" charset="0"/>
                        </a:rPr>
                        <a:t>This clip will need to have a voice over script</a:t>
                      </a:r>
                    </a:p>
                  </a:txBody>
                  <a:tcPr>
                    <a:noFill/>
                  </a:tcPr>
                </a:tc>
                <a:tc hMerge="1">
                  <a:txBody>
                    <a:bodyPr/>
                    <a:lstStyle/>
                    <a:p>
                      <a:endParaRPr lang="en-GB" dirty="0"/>
                    </a:p>
                  </a:txBody>
                  <a:tcPr/>
                </a:tc>
              </a:tr>
              <a:tr h="502920">
                <a:tc>
                  <a:txBody>
                    <a:bodyPr/>
                    <a:lstStyle/>
                    <a:p>
                      <a:pPr marL="0" indent="0" algn="ctr" rtl="0" eaLnBrk="1" latinLnBrk="0" hangingPunct="1"/>
                      <a:r>
                        <a:rPr kumimoji="0" lang="en-GB" sz="1800" b="0" kern="1200" dirty="0" smtClean="0">
                          <a:solidFill>
                            <a:schemeClr val="bg1"/>
                          </a:solidFill>
                          <a:latin typeface="Calibri" pitchFamily="34" charset="0"/>
                          <a:ea typeface="+mn-ea"/>
                          <a:cs typeface="Calibri" pitchFamily="34" charset="0"/>
                        </a:rPr>
                        <a:t>4</a:t>
                      </a:r>
                    </a:p>
                  </a:txBody>
                  <a:tcPr anchor="ctr">
                    <a:solidFill>
                      <a:schemeClr val="tx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Produce </a:t>
                      </a:r>
                      <a:r>
                        <a:rPr kumimoji="0" lang="en-GB" sz="1800" kern="1200" dirty="0" smtClean="0">
                          <a:solidFill>
                            <a:schemeClr val="tx1"/>
                          </a:solidFill>
                          <a:effectLst/>
                          <a:latin typeface="Calibri" pitchFamily="34" charset="0"/>
                          <a:ea typeface="+mn-ea"/>
                          <a:cs typeface="Calibri" pitchFamily="34" charset="0"/>
                        </a:rPr>
                        <a:t>a written script for the Community interest Video and agree this</a:t>
                      </a:r>
                      <a:r>
                        <a:rPr kumimoji="0" lang="en-GB" sz="1800" kern="1200" baseline="0" dirty="0" smtClean="0">
                          <a:solidFill>
                            <a:schemeClr val="tx1"/>
                          </a:solidFill>
                          <a:effectLst/>
                          <a:latin typeface="Calibri" pitchFamily="34" charset="0"/>
                          <a:ea typeface="+mn-ea"/>
                          <a:cs typeface="Calibri" pitchFamily="34" charset="0"/>
                        </a:rPr>
                        <a:t> with your Test Buddy</a:t>
                      </a:r>
                      <a:r>
                        <a:rPr kumimoji="0" lang="en-GB" sz="1800" kern="1200" dirty="0" smtClean="0">
                          <a:solidFill>
                            <a:schemeClr val="tx1"/>
                          </a:solidFill>
                          <a:effectLst/>
                          <a:latin typeface="Calibri" pitchFamily="34" charset="0"/>
                          <a:ea typeface="+mn-ea"/>
                          <a:cs typeface="Calibri" pitchFamily="34" charset="0"/>
                        </a:rPr>
                        <a:t>.</a:t>
                      </a:r>
                    </a:p>
                  </a:txBody>
                  <a:tcPr/>
                </a:tc>
              </a:tr>
              <a:tr h="602312">
                <a:tc>
                  <a:txBody>
                    <a:bodyPr/>
                    <a:lstStyle/>
                    <a:p>
                      <a:pPr marL="0" indent="0" algn="ctr" rtl="0" eaLnBrk="1" latinLnBrk="0" hangingPunct="1"/>
                      <a:r>
                        <a:rPr kumimoji="0" lang="en-GB" sz="1800" b="0" kern="1200" dirty="0" smtClean="0">
                          <a:solidFill>
                            <a:schemeClr val="bg1"/>
                          </a:solidFill>
                          <a:latin typeface="Calibri" pitchFamily="34" charset="0"/>
                          <a:ea typeface="+mn-ea"/>
                          <a:cs typeface="Calibri" pitchFamily="34" charset="0"/>
                        </a:rPr>
                        <a:t>5</a:t>
                      </a:r>
                    </a:p>
                  </a:txBody>
                  <a:tcPr anchor="ctr">
                    <a:solidFill>
                      <a:schemeClr val="tx1"/>
                    </a:solidFill>
                  </a:tcPr>
                </a:tc>
                <a:tc>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kumimoji="0" lang="en-GB" sz="1800" b="1"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Task 5 (P) – </a:t>
                      </a:r>
                      <a:r>
                        <a:rPr kumimoji="0" lang="en-GB" sz="18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Evidence </a:t>
                      </a:r>
                      <a:r>
                        <a:rPr kumimoji="0" lang="en-GB" sz="1800" b="1"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recording</a:t>
                      </a:r>
                      <a:r>
                        <a:rPr kumimoji="0" lang="en-GB" sz="18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 and </a:t>
                      </a:r>
                      <a:r>
                        <a:rPr kumimoji="0" lang="en-GB" sz="1800" b="1"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saving</a:t>
                      </a:r>
                      <a:r>
                        <a:rPr kumimoji="0" lang="en-GB" sz="18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 your</a:t>
                      </a:r>
                      <a:r>
                        <a:rPr kumimoji="0" lang="en-GB" sz="1800" kern="1200" dirty="0" smtClean="0">
                          <a:solidFill>
                            <a:schemeClr val="tx1"/>
                          </a:solidFill>
                          <a:effectLst/>
                          <a:latin typeface="Calibri" pitchFamily="34" charset="0"/>
                          <a:ea typeface="+mn-ea"/>
                          <a:cs typeface="Calibri" pitchFamily="34" charset="0"/>
                        </a:rPr>
                        <a:t> voice over for the Weather Forecast</a:t>
                      </a:r>
                      <a:r>
                        <a:rPr kumimoji="0" lang="en-GB" sz="1800" kern="1200" baseline="0" dirty="0" smtClean="0">
                          <a:solidFill>
                            <a:schemeClr val="tx1"/>
                          </a:solidFill>
                          <a:effectLst/>
                          <a:latin typeface="Calibri" pitchFamily="34" charset="0"/>
                          <a:ea typeface="+mn-ea"/>
                          <a:cs typeface="Calibri" pitchFamily="34" charset="0"/>
                        </a:rPr>
                        <a:t> into a compatible file format</a:t>
                      </a:r>
                      <a:r>
                        <a:rPr kumimoji="0" lang="en-GB" sz="1800" kern="1200" dirty="0" smtClean="0">
                          <a:solidFill>
                            <a:schemeClr val="tx1"/>
                          </a:solidFill>
                          <a:effectLst/>
                          <a:latin typeface="Calibri" pitchFamily="34" charset="0"/>
                          <a:ea typeface="+mn-ea"/>
                          <a:cs typeface="Calibri" pitchFamily="34" charset="0"/>
                        </a:rPr>
                        <a:t>.</a:t>
                      </a:r>
                    </a:p>
                  </a:txBody>
                  <a:tcPr/>
                </a:tc>
              </a:tr>
              <a:tr h="1143000">
                <a:tc>
                  <a:txBody>
                    <a:bodyPr/>
                    <a:lstStyle/>
                    <a:p>
                      <a:pPr marL="0" indent="0" algn="ctr" rtl="0" eaLnBrk="1" latinLnBrk="0" hangingPunct="1"/>
                      <a:endParaRPr kumimoji="0" lang="en-GB" sz="1800" b="0" kern="1200" dirty="0" smtClean="0">
                        <a:solidFill>
                          <a:schemeClr val="bg1"/>
                        </a:solidFill>
                        <a:latin typeface="Calibri" pitchFamily="34" charset="0"/>
                        <a:ea typeface="+mn-ea"/>
                        <a:cs typeface="Calibri" pitchFamily="34" charset="0"/>
                      </a:endParaRPr>
                    </a:p>
                  </a:txBody>
                  <a:tcPr anchor="ctr">
                    <a:noFill/>
                  </a:tcPr>
                </a:tc>
                <a:tc>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kumimoji="0" lang="en-GB" sz="1800" kern="1200" dirty="0" smtClean="0">
                          <a:solidFill>
                            <a:schemeClr val="tx1"/>
                          </a:solidFill>
                          <a:effectLst/>
                          <a:latin typeface="Calibri" pitchFamily="34" charset="0"/>
                          <a:ea typeface="+mn-ea"/>
                          <a:cs typeface="Calibri" pitchFamily="34" charset="0"/>
                        </a:rPr>
                        <a:t>There will be only one voice for this section and needs to be recorded and saved.</a:t>
                      </a:r>
                      <a:r>
                        <a:rPr kumimoji="0" lang="en-GB" sz="1800" kern="1200" baseline="0" dirty="0" smtClean="0">
                          <a:solidFill>
                            <a:schemeClr val="tx1"/>
                          </a:solidFill>
                          <a:effectLst/>
                          <a:latin typeface="Calibri" pitchFamily="34" charset="0"/>
                          <a:ea typeface="+mn-ea"/>
                          <a:cs typeface="Calibri" pitchFamily="34" charset="0"/>
                        </a:rPr>
                        <a:t> File formats must be  either .wav, .mp3, .midi, .wma, .</a:t>
                      </a:r>
                      <a:r>
                        <a:rPr kumimoji="0" lang="en-GB" sz="1800" kern="1200" baseline="0" dirty="0" err="1" smtClean="0">
                          <a:solidFill>
                            <a:schemeClr val="tx1"/>
                          </a:solidFill>
                          <a:effectLst/>
                          <a:latin typeface="Calibri" pitchFamily="34" charset="0"/>
                          <a:ea typeface="+mn-ea"/>
                          <a:cs typeface="Calibri" pitchFamily="34" charset="0"/>
                        </a:rPr>
                        <a:t>ogg</a:t>
                      </a:r>
                      <a:r>
                        <a:rPr kumimoji="0" lang="en-GB" sz="1800" kern="1200" baseline="0" dirty="0" smtClean="0">
                          <a:solidFill>
                            <a:schemeClr val="tx1"/>
                          </a:solidFill>
                          <a:effectLst/>
                          <a:latin typeface="Calibri" pitchFamily="34" charset="0"/>
                          <a:ea typeface="+mn-ea"/>
                          <a:cs typeface="Calibri" pitchFamily="34" charset="0"/>
                        </a:rPr>
                        <a:t>, .</a:t>
                      </a:r>
                      <a:r>
                        <a:rPr kumimoji="0" lang="en-GB" sz="1800" kern="1200" baseline="0" dirty="0" err="1" smtClean="0">
                          <a:solidFill>
                            <a:schemeClr val="tx1"/>
                          </a:solidFill>
                          <a:effectLst/>
                          <a:latin typeface="Calibri" pitchFamily="34" charset="0"/>
                          <a:ea typeface="+mn-ea"/>
                          <a:cs typeface="Calibri" pitchFamily="34" charset="0"/>
                        </a:rPr>
                        <a:t>ogm</a:t>
                      </a:r>
                      <a:r>
                        <a:rPr kumimoji="0" lang="en-GB" sz="1800" kern="1200" baseline="0" dirty="0" smtClean="0">
                          <a:solidFill>
                            <a:schemeClr val="tx1"/>
                          </a:solidFill>
                          <a:effectLst/>
                          <a:latin typeface="Calibri" pitchFamily="34" charset="0"/>
                          <a:ea typeface="+mn-ea"/>
                          <a:cs typeface="Calibri" pitchFamily="34" charset="0"/>
                        </a:rPr>
                        <a:t> file type. Altogether this sequence should be between 2 minutes and 3.30.</a:t>
                      </a:r>
                      <a:endParaRPr lang="en-GB" sz="1800" kern="1200" baseline="0" dirty="0" smtClean="0">
                        <a:solidFill>
                          <a:schemeClr val="tx1"/>
                        </a:solidFill>
                        <a:latin typeface="Calibri" pitchFamily="34" charset="0"/>
                        <a:ea typeface="+mn-ea"/>
                        <a:cs typeface="Calibri" pitchFamily="34" charset="0"/>
                      </a:endParaRPr>
                    </a:p>
                  </a:txBody>
                  <a:tcPr/>
                </a:tc>
              </a:tr>
            </a:tbl>
          </a:graphicData>
        </a:graphic>
      </p:graphicFrame>
      <p:pic>
        <p:nvPicPr>
          <p:cNvPr id="11" name="Picture 10" descr="Product"/>
          <p:cNvPicPr/>
          <p:nvPr/>
        </p:nvPicPr>
        <p:blipFill>
          <a:blip r:embed="rId5">
            <a:extLst>
              <a:ext uri="{28A0092B-C50C-407E-A947-70E740481C1C}">
                <a14:useLocalDpi xmlns:a14="http://schemas.microsoft.com/office/drawing/2010/main" val="0"/>
              </a:ext>
            </a:extLst>
          </a:blip>
          <a:srcRect/>
          <a:stretch>
            <a:fillRect/>
          </a:stretch>
        </p:blipFill>
        <p:spPr bwMode="auto">
          <a:xfrm>
            <a:off x="6156176" y="3717032"/>
            <a:ext cx="360040" cy="360040"/>
          </a:xfrm>
          <a:prstGeom prst="rect">
            <a:avLst/>
          </a:prstGeom>
          <a:noFill/>
          <a:ln>
            <a:noFill/>
          </a:ln>
        </p:spPr>
      </p:pic>
    </p:spTree>
    <p:extLst>
      <p:ext uri="{BB962C8B-B14F-4D97-AF65-F5344CB8AC3E}">
        <p14:creationId xmlns:p14="http://schemas.microsoft.com/office/powerpoint/2010/main" val="1751889657"/>
      </p:ext>
    </p:extLst>
  </p:cSld>
  <p:clrMapOvr>
    <a:masterClrMapping/>
  </p:clrMapOvr>
  <p:transition advClick="0"/>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249375" y="0"/>
            <a:ext cx="8229600" cy="742066"/>
          </a:xfrm>
        </p:spPr>
        <p:txBody>
          <a:bodyPr>
            <a:normAutofit/>
          </a:bodyPr>
          <a:lstStyle/>
          <a:p>
            <a:r>
              <a:rPr lang="en-GB" sz="3600" dirty="0" smtClean="0"/>
              <a:t>Learning Outcome 3 – Task 6</a:t>
            </a:r>
            <a:endParaRPr lang="en-GB" sz="3600" b="1" dirty="0" smtClean="0"/>
          </a:p>
        </p:txBody>
      </p:sp>
      <p:graphicFrame>
        <p:nvGraphicFramePr>
          <p:cNvPr id="25" name="Table 24"/>
          <p:cNvGraphicFramePr>
            <a:graphicFrameLocks noGrp="1"/>
          </p:cNvGraphicFramePr>
          <p:nvPr>
            <p:extLst>
              <p:ext uri="{D42A27DB-BD31-4B8C-83A1-F6EECF244321}">
                <p14:modId xmlns:p14="http://schemas.microsoft.com/office/powerpoint/2010/main" val="2878763653"/>
              </p:ext>
            </p:extLst>
          </p:nvPr>
        </p:nvGraphicFramePr>
        <p:xfrm>
          <a:off x="6876256" y="2060848"/>
          <a:ext cx="1944216" cy="4493223"/>
        </p:xfrm>
        <a:graphic>
          <a:graphicData uri="http://schemas.openxmlformats.org/drawingml/2006/table">
            <a:tbl>
              <a:tblPr firstRow="1" firstCol="1" lastRow="1" lastCol="1" bandRow="1" bandCol="1">
                <a:tableStyleId>{2D5ABB26-0587-4C30-8999-92F81FD0307C}</a:tableStyleId>
              </a:tblPr>
              <a:tblGrid>
                <a:gridCol w="1944216"/>
              </a:tblGrid>
              <a:tr h="378423">
                <a:tc>
                  <a:txBody>
                    <a:bodyPr/>
                    <a:lstStyle/>
                    <a:p>
                      <a:pPr>
                        <a:spcAft>
                          <a:spcPts val="0"/>
                        </a:spcAft>
                      </a:pPr>
                      <a:endParaRPr lang="en-GB" sz="1050" dirty="0">
                        <a:effectLst/>
                        <a:latin typeface="Times New Roman"/>
                        <a:ea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tUpDiag">
                      <a:fgClr>
                        <a:schemeClr val="tx1"/>
                      </a:fgClr>
                      <a:bgClr>
                        <a:schemeClr val="accent3">
                          <a:lumMod val="50000"/>
                        </a:schemeClr>
                      </a:bgClr>
                    </a:pattFill>
                  </a:tcPr>
                </a:tc>
              </a:tr>
              <a:tr h="3582017">
                <a:tc>
                  <a:txBody>
                    <a:bodyPr/>
                    <a:lstStyle/>
                    <a:p>
                      <a:pPr marL="177800" marR="0" indent="-177800" algn="l" defTabSz="914400" rtl="0" eaLnBrk="1" fontAlgn="auto" latinLnBrk="0" hangingPunct="1">
                        <a:lnSpc>
                          <a:spcPct val="100000"/>
                        </a:lnSpc>
                        <a:spcBef>
                          <a:spcPts val="0"/>
                        </a:spcBef>
                        <a:spcAft>
                          <a:spcPts val="600"/>
                        </a:spcAft>
                        <a:buClrTx/>
                        <a:buSzTx/>
                        <a:buFontTx/>
                        <a:buBlip>
                          <a:blip r:embed="rId3"/>
                        </a:buBlip>
                        <a:tabLst/>
                        <a:defRPr/>
                      </a:pPr>
                      <a:r>
                        <a:rPr lang="en-GB" sz="1600" baseline="0" dirty="0" smtClean="0">
                          <a:solidFill>
                            <a:schemeClr val="tx1"/>
                          </a:solidFill>
                          <a:effectLst/>
                          <a:latin typeface="Calibri" pitchFamily="34" charset="0"/>
                          <a:ea typeface="Times New Roman"/>
                          <a:cs typeface="Calibri" pitchFamily="34" charset="0"/>
                        </a:rPr>
                        <a:t>Guide for production (P)</a:t>
                      </a:r>
                    </a:p>
                    <a:p>
                      <a:pPr marL="177800" marR="0" indent="-177800" algn="l" defTabSz="914400" rtl="0" eaLnBrk="1" fontAlgn="auto" latinLnBrk="0" hangingPunct="1">
                        <a:lnSpc>
                          <a:spcPct val="100000"/>
                        </a:lnSpc>
                        <a:spcBef>
                          <a:spcPts val="0"/>
                        </a:spcBef>
                        <a:spcAft>
                          <a:spcPts val="600"/>
                        </a:spcAft>
                        <a:buClrTx/>
                        <a:buSzTx/>
                        <a:buFontTx/>
                        <a:buBlip>
                          <a:blip r:embed="rId3"/>
                        </a:buBlip>
                        <a:tabLst/>
                        <a:defRPr/>
                      </a:pPr>
                      <a:r>
                        <a:rPr lang="en-GB" sz="1600" baseline="0" dirty="0" smtClean="0">
                          <a:solidFill>
                            <a:schemeClr val="tx1"/>
                          </a:solidFill>
                          <a:effectLst/>
                          <a:latin typeface="Calibri" pitchFamily="34" charset="0"/>
                          <a:ea typeface="Times New Roman"/>
                          <a:cs typeface="Calibri" pitchFamily="34" charset="0"/>
                        </a:rPr>
                        <a:t>Breakdown of proposed stages (P)</a:t>
                      </a:r>
                    </a:p>
                    <a:p>
                      <a:pPr marL="177800" marR="0" indent="-177800" algn="l" defTabSz="914400" rtl="0" eaLnBrk="1" fontAlgn="auto" latinLnBrk="0" hangingPunct="1">
                        <a:lnSpc>
                          <a:spcPct val="100000"/>
                        </a:lnSpc>
                        <a:spcBef>
                          <a:spcPts val="0"/>
                        </a:spcBef>
                        <a:spcAft>
                          <a:spcPts val="600"/>
                        </a:spcAft>
                        <a:buClrTx/>
                        <a:buSzTx/>
                        <a:buFontTx/>
                        <a:buBlip>
                          <a:blip r:embed="rId3"/>
                        </a:buBlip>
                        <a:tabLst/>
                        <a:defRPr/>
                      </a:pPr>
                      <a:r>
                        <a:rPr lang="en-GB" sz="1600" baseline="0" dirty="0" smtClean="0">
                          <a:solidFill>
                            <a:schemeClr val="tx1"/>
                          </a:solidFill>
                          <a:effectLst/>
                          <a:latin typeface="Calibri" pitchFamily="34" charset="0"/>
                          <a:ea typeface="Times New Roman"/>
                          <a:cs typeface="Calibri" pitchFamily="34" charset="0"/>
                        </a:rPr>
                        <a:t>Indication of images to be used (P)</a:t>
                      </a:r>
                      <a:endParaRPr lang="en-GB" sz="1600" baseline="0" dirty="0" smtClean="0">
                        <a:solidFill>
                          <a:srgbClr val="FF0000"/>
                        </a:solidFill>
                        <a:effectLst/>
                        <a:latin typeface="Calibri" pitchFamily="34" charset="0"/>
                        <a:ea typeface="Times New Roman"/>
                        <a:cs typeface="Calibri" pitchFamily="34" charset="0"/>
                      </a:endParaRPr>
                    </a:p>
                    <a:p>
                      <a:pPr marL="177800" marR="0" indent="-177800" algn="l" defTabSz="914400" rtl="0" eaLnBrk="1" fontAlgn="auto" latinLnBrk="0" hangingPunct="1">
                        <a:lnSpc>
                          <a:spcPct val="100000"/>
                        </a:lnSpc>
                        <a:spcBef>
                          <a:spcPts val="0"/>
                        </a:spcBef>
                        <a:spcAft>
                          <a:spcPts val="600"/>
                        </a:spcAft>
                        <a:buClrTx/>
                        <a:buSzTx/>
                        <a:buFontTx/>
                        <a:buBlip>
                          <a:blip r:embed="rId3"/>
                        </a:buBlip>
                        <a:tabLst/>
                        <a:defRPr/>
                      </a:pPr>
                      <a:r>
                        <a:rPr lang="en-GB" sz="1600" baseline="0" dirty="0" smtClean="0">
                          <a:solidFill>
                            <a:srgbClr val="FF0000"/>
                          </a:solidFill>
                          <a:effectLst/>
                          <a:latin typeface="Calibri" pitchFamily="34" charset="0"/>
                          <a:ea typeface="Times New Roman"/>
                          <a:cs typeface="Calibri" pitchFamily="34" charset="0"/>
                        </a:rPr>
                        <a:t>Realistic animation paths (M/D)</a:t>
                      </a:r>
                    </a:p>
                    <a:p>
                      <a:pPr marL="177800" marR="0" indent="-177800" algn="l" defTabSz="914400" rtl="0" eaLnBrk="1" fontAlgn="auto" latinLnBrk="0" hangingPunct="1">
                        <a:lnSpc>
                          <a:spcPct val="100000"/>
                        </a:lnSpc>
                        <a:spcBef>
                          <a:spcPts val="0"/>
                        </a:spcBef>
                        <a:spcAft>
                          <a:spcPts val="600"/>
                        </a:spcAft>
                        <a:buClrTx/>
                        <a:buSzTx/>
                        <a:buFontTx/>
                        <a:buBlip>
                          <a:blip r:embed="rId3"/>
                        </a:buBlip>
                        <a:tabLst/>
                        <a:defRPr/>
                      </a:pPr>
                      <a:r>
                        <a:rPr lang="en-GB" sz="1600" baseline="0" dirty="0" smtClean="0">
                          <a:solidFill>
                            <a:srgbClr val="FF0000"/>
                          </a:solidFill>
                          <a:effectLst/>
                          <a:latin typeface="Calibri" pitchFamily="34" charset="0"/>
                          <a:ea typeface="Times New Roman"/>
                          <a:cs typeface="Calibri" pitchFamily="34" charset="0"/>
                        </a:rPr>
                        <a:t>Timings and Movements (M/D)</a:t>
                      </a:r>
                      <a:endParaRPr lang="en-GB" sz="1600" baseline="0" dirty="0" smtClean="0">
                        <a:solidFill>
                          <a:schemeClr val="tx2">
                            <a:lumMod val="60000"/>
                            <a:lumOff val="40000"/>
                          </a:schemeClr>
                        </a:solidFill>
                        <a:effectLst/>
                        <a:latin typeface="Calibri" pitchFamily="34" charset="0"/>
                        <a:ea typeface="Times New Roman"/>
                        <a:cs typeface="Calibri" pitchFamily="34" charset="0"/>
                      </a:endParaRPr>
                    </a:p>
                    <a:p>
                      <a:pPr marL="177800" marR="0" indent="-177800" algn="l" defTabSz="914400" rtl="0" eaLnBrk="1" fontAlgn="auto" latinLnBrk="0" hangingPunct="1">
                        <a:lnSpc>
                          <a:spcPct val="100000"/>
                        </a:lnSpc>
                        <a:spcBef>
                          <a:spcPts val="0"/>
                        </a:spcBef>
                        <a:spcAft>
                          <a:spcPts val="600"/>
                        </a:spcAft>
                        <a:buClrTx/>
                        <a:buSzTx/>
                        <a:buFontTx/>
                        <a:buBlip>
                          <a:blip r:embed="rId3"/>
                        </a:buBlip>
                        <a:tabLst/>
                        <a:defRPr/>
                      </a:pPr>
                      <a:r>
                        <a:rPr lang="en-GB" sz="1600" baseline="0" dirty="0" smtClean="0">
                          <a:solidFill>
                            <a:schemeClr val="tx2">
                              <a:lumMod val="60000"/>
                              <a:lumOff val="40000"/>
                            </a:schemeClr>
                          </a:solidFill>
                          <a:effectLst/>
                          <a:latin typeface="Calibri" pitchFamily="34" charset="0"/>
                          <a:ea typeface="Times New Roman"/>
                          <a:cs typeface="Calibri" pitchFamily="34" charset="0"/>
                        </a:rPr>
                        <a:t>Transitions and sounds used (D)</a:t>
                      </a:r>
                    </a:p>
                    <a:p>
                      <a:pPr marL="177800" marR="0" indent="-177800" algn="l" defTabSz="914400" rtl="0" eaLnBrk="1" fontAlgn="auto" latinLnBrk="0" hangingPunct="1">
                        <a:lnSpc>
                          <a:spcPct val="100000"/>
                        </a:lnSpc>
                        <a:spcBef>
                          <a:spcPts val="0"/>
                        </a:spcBef>
                        <a:spcAft>
                          <a:spcPts val="600"/>
                        </a:spcAft>
                        <a:buClrTx/>
                        <a:buSzTx/>
                        <a:buFontTx/>
                        <a:buBlip>
                          <a:blip r:embed="rId3"/>
                        </a:buBlip>
                        <a:tabLst/>
                        <a:defRPr/>
                      </a:pPr>
                      <a:r>
                        <a:rPr lang="en-GB" sz="1600" baseline="0" dirty="0" smtClean="0">
                          <a:solidFill>
                            <a:schemeClr val="tx2">
                              <a:lumMod val="60000"/>
                              <a:lumOff val="40000"/>
                            </a:schemeClr>
                          </a:solidFill>
                          <a:effectLst/>
                          <a:latin typeface="Calibri" pitchFamily="34" charset="0"/>
                          <a:ea typeface="Times New Roman"/>
                          <a:cs typeface="Calibri" pitchFamily="34" charset="0"/>
                        </a:rPr>
                        <a:t>In keeping with the theme (D)</a:t>
                      </a:r>
                      <a:endParaRPr lang="en-GB" sz="1600" baseline="0" dirty="0" smtClean="0">
                        <a:solidFill>
                          <a:srgbClr val="FF0000"/>
                        </a:solidFill>
                        <a:effectLst/>
                        <a:latin typeface="Calibri" pitchFamily="34" charset="0"/>
                        <a:ea typeface="Times New Roman"/>
                        <a:cs typeface="Calibri"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r>
            </a:tbl>
          </a:graphicData>
        </a:graphic>
      </p:graphicFrame>
      <p:pic>
        <p:nvPicPr>
          <p:cNvPr id="32" name="Picture 4" descr="Think About"/>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800031" y="2076520"/>
            <a:ext cx="1876425" cy="33337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50" name="Table 49"/>
          <p:cNvGraphicFramePr>
            <a:graphicFrameLocks noGrp="1"/>
          </p:cNvGraphicFramePr>
          <p:nvPr>
            <p:extLst>
              <p:ext uri="{D42A27DB-BD31-4B8C-83A1-F6EECF244321}">
                <p14:modId xmlns:p14="http://schemas.microsoft.com/office/powerpoint/2010/main" val="3775798849"/>
              </p:ext>
            </p:extLst>
          </p:nvPr>
        </p:nvGraphicFramePr>
        <p:xfrm>
          <a:off x="395535" y="2276873"/>
          <a:ext cx="6404495" cy="4231442"/>
        </p:xfrm>
        <a:graphic>
          <a:graphicData uri="http://schemas.openxmlformats.org/drawingml/2006/table">
            <a:tbl>
              <a:tblPr firstRow="1" bandRow="1">
                <a:tableStyleId>{2D5ABB26-0587-4C30-8999-92F81FD0307C}</a:tableStyleId>
              </a:tblPr>
              <a:tblGrid>
                <a:gridCol w="308741"/>
                <a:gridCol w="6095754"/>
              </a:tblGrid>
              <a:tr h="1804160">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GB" sz="1500" b="1"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Task 6 (P, M, D)</a:t>
                      </a:r>
                    </a:p>
                    <a:p>
                      <a:r>
                        <a:rPr kumimoji="0" lang="en-GB" sz="1500" kern="1200" dirty="0" smtClean="0">
                          <a:solidFill>
                            <a:schemeClr val="tx1"/>
                          </a:solidFill>
                          <a:effectLst/>
                          <a:latin typeface="Calibri" pitchFamily="34" charset="0"/>
                          <a:ea typeface="+mn-ea"/>
                          <a:cs typeface="Calibri" pitchFamily="34" charset="0"/>
                        </a:rPr>
                        <a:t>You will now need to produce a storyboard</a:t>
                      </a:r>
                      <a:r>
                        <a:rPr kumimoji="0" lang="en-GB" sz="1500" kern="1200" baseline="0" dirty="0" smtClean="0">
                          <a:solidFill>
                            <a:schemeClr val="tx1"/>
                          </a:solidFill>
                          <a:effectLst/>
                          <a:latin typeface="Calibri" pitchFamily="34" charset="0"/>
                          <a:ea typeface="+mn-ea"/>
                          <a:cs typeface="Calibri" pitchFamily="34" charset="0"/>
                        </a:rPr>
                        <a:t> for the Main Video which will need to contain the original video file with textual content. Still images can be added to enhance the content as long as the main video is between 40-50 seconds.</a:t>
                      </a:r>
                    </a:p>
                    <a:p>
                      <a:r>
                        <a:rPr kumimoji="0" lang="en-GB" sz="1500" kern="1200" baseline="0" dirty="0" smtClean="0">
                          <a:solidFill>
                            <a:schemeClr val="tx1"/>
                          </a:solidFill>
                          <a:effectLst/>
                          <a:latin typeface="Calibri" pitchFamily="34" charset="0"/>
                          <a:ea typeface="+mn-ea"/>
                          <a:cs typeface="Calibri" pitchFamily="34" charset="0"/>
                        </a:rPr>
                        <a:t>The storyboard should be used as an aid to making the Video sequence and should allow you to see aspects of life in the community. Use the storyboards attached </a:t>
                      </a:r>
                      <a:r>
                        <a:rPr kumimoji="0" lang="en-GB" sz="1500" kern="1200" baseline="0" dirty="0" smtClean="0">
                          <a:solidFill>
                            <a:schemeClr val="tx1"/>
                          </a:solidFill>
                          <a:effectLst/>
                          <a:latin typeface="Calibri" pitchFamily="34" charset="0"/>
                          <a:ea typeface="+mn-ea"/>
                          <a:cs typeface="Calibri" pitchFamily="34" charset="0"/>
                          <a:hlinkClick r:id="rId5" action="ppaction://hlinkfile"/>
                        </a:rPr>
                        <a:t>here </a:t>
                      </a:r>
                      <a:r>
                        <a:rPr kumimoji="0" lang="en-GB" sz="1500" kern="1200" baseline="0" dirty="0" smtClean="0">
                          <a:solidFill>
                            <a:schemeClr val="tx1"/>
                          </a:solidFill>
                          <a:effectLst/>
                          <a:latin typeface="Calibri" pitchFamily="34" charset="0"/>
                          <a:ea typeface="+mn-ea"/>
                          <a:cs typeface="Calibri" pitchFamily="34" charset="0"/>
                        </a:rPr>
                        <a:t>(P) and </a:t>
                      </a:r>
                      <a:r>
                        <a:rPr kumimoji="0" lang="en-GB" sz="1500" kern="1200" baseline="0" dirty="0" smtClean="0">
                          <a:solidFill>
                            <a:schemeClr val="tx1"/>
                          </a:solidFill>
                          <a:effectLst/>
                          <a:latin typeface="Calibri" pitchFamily="34" charset="0"/>
                          <a:ea typeface="+mn-ea"/>
                          <a:cs typeface="Calibri" pitchFamily="34" charset="0"/>
                          <a:hlinkClick r:id="rId6" action="ppaction://hlinkfile"/>
                        </a:rPr>
                        <a:t>here </a:t>
                      </a:r>
                      <a:r>
                        <a:rPr kumimoji="0" lang="en-GB" sz="1500" kern="1200" baseline="0" dirty="0" smtClean="0">
                          <a:solidFill>
                            <a:schemeClr val="tx1"/>
                          </a:solidFill>
                          <a:effectLst/>
                          <a:latin typeface="Calibri" pitchFamily="34" charset="0"/>
                          <a:ea typeface="+mn-ea"/>
                          <a:cs typeface="Calibri" pitchFamily="34" charset="0"/>
                        </a:rPr>
                        <a:t>(M/D). Agree this with your test buddy and take notes on what has been discussed.</a:t>
                      </a:r>
                      <a:endParaRPr kumimoji="0" lang="en-GB" sz="1500" kern="1200" dirty="0">
                        <a:solidFill>
                          <a:schemeClr val="tx1"/>
                        </a:solidFill>
                        <a:effectLst/>
                        <a:latin typeface="Calibri" pitchFamily="34" charset="0"/>
                        <a:ea typeface="+mn-ea"/>
                        <a:cs typeface="Calibri" pitchFamily="34" charset="0"/>
                      </a:endParaRPr>
                    </a:p>
                  </a:txBody>
                  <a:tcPr>
                    <a:noFill/>
                  </a:tcPr>
                </a:tc>
                <a:tc hMerge="1">
                  <a:txBody>
                    <a:bodyPr/>
                    <a:lstStyle/>
                    <a:p>
                      <a:endParaRPr lang="en-GB" dirty="0"/>
                    </a:p>
                  </a:txBody>
                  <a:tcPr/>
                </a:tc>
              </a:tr>
              <a:tr h="429562">
                <a:tc>
                  <a:txBody>
                    <a:bodyPr/>
                    <a:lstStyle/>
                    <a:p>
                      <a:pPr marL="0" indent="0" algn="ctr" rtl="0" eaLnBrk="1" latinLnBrk="0" hangingPunct="1"/>
                      <a:r>
                        <a:rPr kumimoji="0" lang="en-GB" sz="1600" b="1" kern="1200" dirty="0" smtClean="0">
                          <a:solidFill>
                            <a:schemeClr val="bg1"/>
                          </a:solidFill>
                          <a:latin typeface="Calibri" pitchFamily="34" charset="0"/>
                          <a:ea typeface="+mn-ea"/>
                          <a:cs typeface="+mn-cs"/>
                        </a:rPr>
                        <a:t>6</a:t>
                      </a:r>
                    </a:p>
                  </a:txBody>
                  <a:tcPr anchor="ctr">
                    <a:solidFill>
                      <a:schemeClr val="tx1"/>
                    </a:solidFill>
                  </a:tcPr>
                </a:tc>
                <a:tc>
                  <a:txBody>
                    <a:bodyPr/>
                    <a:lstStyle/>
                    <a:p>
                      <a:r>
                        <a:rPr lang="en-GB" sz="1500" dirty="0" smtClean="0">
                          <a:latin typeface="Calibri" pitchFamily="34" charset="0"/>
                          <a:cs typeface="Calibri" pitchFamily="34" charset="0"/>
                        </a:rPr>
                        <a:t>Create</a:t>
                      </a:r>
                      <a:r>
                        <a:rPr lang="en-GB" sz="1500" baseline="0" dirty="0" smtClean="0">
                          <a:latin typeface="Calibri" pitchFamily="34" charset="0"/>
                          <a:cs typeface="Calibri" pitchFamily="34" charset="0"/>
                        </a:rPr>
                        <a:t> and annotate a storyboard for the Main Video sequence for your Showcase showing how you would like the sequence to work.</a:t>
                      </a:r>
                      <a:endParaRPr lang="en-GB" sz="1500" dirty="0">
                        <a:latin typeface="Calibri" pitchFamily="34" charset="0"/>
                        <a:cs typeface="Calibri" pitchFamily="34" charset="0"/>
                      </a:endParaRPr>
                    </a:p>
                  </a:txBody>
                  <a:tcPr marL="68580" marR="68580" marT="0" marB="0" anchor="ctr"/>
                </a:tc>
              </a:tr>
              <a:tr h="859124">
                <a:tc>
                  <a:txBody>
                    <a:bodyPr/>
                    <a:lstStyle/>
                    <a:p>
                      <a:pPr marL="0" indent="0" algn="ctr" rtl="0" eaLnBrk="1" latinLnBrk="0" hangingPunct="1"/>
                      <a:r>
                        <a:rPr kumimoji="0" lang="en-GB" sz="1600" b="1" kern="1200" dirty="0" smtClean="0">
                          <a:solidFill>
                            <a:schemeClr val="bg1"/>
                          </a:solidFill>
                          <a:latin typeface="Calibri" pitchFamily="34" charset="0"/>
                          <a:ea typeface="+mn-ea"/>
                          <a:cs typeface="+mn-cs"/>
                        </a:rPr>
                        <a:t>6</a:t>
                      </a:r>
                    </a:p>
                  </a:txBody>
                  <a:tcPr anchor="ctr">
                    <a:solidFill>
                      <a:schemeClr val="accent2"/>
                    </a:solidFill>
                  </a:tcPr>
                </a:tc>
                <a:tc>
                  <a:txBody>
                    <a:bodyPr/>
                    <a:lstStyle/>
                    <a:p>
                      <a:r>
                        <a:rPr lang="en-GB" sz="1500" b="1" dirty="0" smtClean="0">
                          <a:solidFill>
                            <a:srgbClr val="FF0000"/>
                          </a:solidFill>
                          <a:latin typeface="Calibri" pitchFamily="34" charset="0"/>
                          <a:cs typeface="Calibri" pitchFamily="34" charset="0"/>
                        </a:rPr>
                        <a:t>Merit</a:t>
                      </a:r>
                    </a:p>
                    <a:p>
                      <a:r>
                        <a:rPr lang="en-GB" sz="1500" dirty="0" smtClean="0">
                          <a:solidFill>
                            <a:srgbClr val="FF0000"/>
                          </a:solidFill>
                          <a:latin typeface="Calibri" pitchFamily="34" charset="0"/>
                          <a:cs typeface="Calibri" pitchFamily="34" charset="0"/>
                        </a:rPr>
                        <a:t>Create and annotate a small and large storyboard</a:t>
                      </a:r>
                      <a:r>
                        <a:rPr lang="en-GB" sz="1500" baseline="0" dirty="0" smtClean="0">
                          <a:solidFill>
                            <a:srgbClr val="FF0000"/>
                          </a:solidFill>
                          <a:latin typeface="Calibri" pitchFamily="34" charset="0"/>
                          <a:cs typeface="Calibri" pitchFamily="34" charset="0"/>
                        </a:rPr>
                        <a:t> for the Main Video sequence for your showcase showing how you would like the sequence to work including timings and movements.</a:t>
                      </a:r>
                    </a:p>
                  </a:txBody>
                  <a:tcPr marL="68580" marR="68580" marT="0" marB="0" anchor="ctr"/>
                </a:tc>
              </a:tr>
              <a:tr h="939602">
                <a:tc>
                  <a:txBody>
                    <a:bodyPr/>
                    <a:lstStyle/>
                    <a:p>
                      <a:pPr marL="0" indent="0" algn="ctr" rtl="0" eaLnBrk="1" latinLnBrk="0" hangingPunct="1"/>
                      <a:r>
                        <a:rPr kumimoji="0" lang="en-GB" sz="1600" b="1" kern="1200" dirty="0" smtClean="0">
                          <a:solidFill>
                            <a:schemeClr val="bg1"/>
                          </a:solidFill>
                          <a:latin typeface="Calibri" pitchFamily="34" charset="0"/>
                          <a:ea typeface="+mn-ea"/>
                          <a:cs typeface="+mn-cs"/>
                        </a:rPr>
                        <a:t>6</a:t>
                      </a:r>
                    </a:p>
                  </a:txBody>
                  <a:tcPr anchor="ctr">
                    <a:solidFill>
                      <a:schemeClr val="tx2">
                        <a:lumMod val="60000"/>
                        <a:lumOff val="40000"/>
                      </a:schemeClr>
                    </a:solidFill>
                  </a:tcPr>
                </a:tc>
                <a:tc>
                  <a:txBody>
                    <a:bodyPr/>
                    <a:lstStyle/>
                    <a:p>
                      <a:r>
                        <a:rPr lang="en-GB" sz="1500" b="1" baseline="0" dirty="0" smtClean="0">
                          <a:solidFill>
                            <a:schemeClr val="tx2">
                              <a:lumMod val="60000"/>
                              <a:lumOff val="40000"/>
                            </a:schemeClr>
                          </a:solidFill>
                          <a:latin typeface="Calibri" pitchFamily="34" charset="0"/>
                          <a:cs typeface="Calibri" pitchFamily="34" charset="0"/>
                        </a:rPr>
                        <a:t>Distinction</a:t>
                      </a:r>
                    </a:p>
                    <a:p>
                      <a:r>
                        <a:rPr lang="en-GB" sz="1500" baseline="0" dirty="0" smtClean="0">
                          <a:solidFill>
                            <a:schemeClr val="tx2">
                              <a:lumMod val="60000"/>
                              <a:lumOff val="40000"/>
                            </a:schemeClr>
                          </a:solidFill>
                          <a:latin typeface="Calibri" pitchFamily="34" charset="0"/>
                          <a:cs typeface="Calibri" pitchFamily="34" charset="0"/>
                        </a:rPr>
                        <a:t>Create and annotate a small and large storyboard for the Main Video sequence for your Showcase showing how you would like the sequence to work including transitions and sounds.</a:t>
                      </a:r>
                    </a:p>
                  </a:txBody>
                  <a:tcPr marL="68580" marR="68580" marT="0" marB="0" anchor="ctr"/>
                </a:tc>
              </a:tr>
            </a:tbl>
          </a:graphicData>
        </a:graphic>
      </p:graphicFrame>
      <p:pic>
        <p:nvPicPr>
          <p:cNvPr id="11" name="Picture 10" descr="Product"/>
          <p:cNvPicPr/>
          <p:nvPr/>
        </p:nvPicPr>
        <p:blipFill>
          <a:blip r:embed="rId7">
            <a:extLst>
              <a:ext uri="{28A0092B-C50C-407E-A947-70E740481C1C}">
                <a14:useLocalDpi xmlns:a14="http://schemas.microsoft.com/office/drawing/2010/main" val="0"/>
              </a:ext>
            </a:extLst>
          </a:blip>
          <a:srcRect/>
          <a:stretch>
            <a:fillRect/>
          </a:stretch>
        </p:blipFill>
        <p:spPr bwMode="auto">
          <a:xfrm>
            <a:off x="6228184" y="4509120"/>
            <a:ext cx="360040" cy="360040"/>
          </a:xfrm>
          <a:prstGeom prst="rect">
            <a:avLst/>
          </a:prstGeom>
          <a:noFill/>
          <a:ln>
            <a:noFill/>
          </a:ln>
        </p:spPr>
      </p:pic>
    </p:spTree>
    <p:extLst>
      <p:ext uri="{BB962C8B-B14F-4D97-AF65-F5344CB8AC3E}">
        <p14:creationId xmlns:p14="http://schemas.microsoft.com/office/powerpoint/2010/main" val="2376485414"/>
      </p:ext>
    </p:extLst>
  </p:cSld>
  <p:clrMapOvr>
    <a:masterClrMapping/>
  </p:clrMapOvr>
  <p:transition advClick="0"/>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10"/>
  <p:tag name="MMPROD_UIDATA" val="&lt;database version=&quot;7.0&quot;&gt;&lt;object type=&quot;1&quot; unique_id=&quot;10001&quot;&gt;&lt;object type=&quot;2&quot; unique_id=&quot;10045&quot;&gt;&lt;object type=&quot;3&quot; unique_id=&quot;10046&quot;&gt;&lt;property id=&quot;20148&quot; value=&quot;5&quot;/&gt;&lt;property id=&quot;20300&quot; value=&quot;Slide 1 - &amp;quot;Welcome&amp;quot;&quot;/&gt;&lt;property id=&quot;20307&quot; value=&quot;256&quot;/&gt;&lt;/object&gt;&lt;object type=&quot;3&quot; unique_id=&quot;10047&quot;&gt;&lt;property id=&quot;20148&quot; value=&quot;5&quot;/&gt;&lt;property id=&quot;20300&quot; value=&quot;Slide 2 - &amp;quot;Assignment Scenario&amp;quot;&quot;/&gt;&lt;property id=&quot;20307&quot; value=&quot;258&quot;/&gt;&lt;/object&gt;&lt;object type=&quot;3&quot; unique_id=&quot;10048&quot;&gt;&lt;property id=&quot;20148&quot; value=&quot;5&quot;/&gt;&lt;property id=&quot;20300&quot; value=&quot;Slide 3 - &amp;quot;Excel Sales Scenario&amp;quot;&quot;/&gt;&lt;property id=&quot;20307&quot; value=&quot;286&quot;/&gt;&lt;/object&gt;&lt;object type=&quot;3&quot; unique_id=&quot;10049&quot;&gt;&lt;property id=&quot;20148&quot; value=&quot;5&quot;/&gt;&lt;property id=&quot;20300&quot; value=&quot;Slide 4 - &amp;quot;Task 1 – Excel Sales Spreadsheet&amp;quot;&quot;/&gt;&lt;property id=&quot;20307&quot; value=&quot;287&quot;/&gt;&lt;/object&gt;&lt;object type=&quot;3&quot; unique_id=&quot;10050&quot;&gt;&lt;property id=&quot;20148&quot; value=&quot;5&quot;/&gt;&lt;property id=&quot;20300&quot; value=&quot;Slide 5 - &amp;quot;Task 2 – Excel Sales Spreadsheet&amp;quot;&quot;/&gt;&lt;property id=&quot;20307&quot; value=&quot;288&quot;/&gt;&lt;/object&gt;&lt;object type=&quot;3&quot; unique_id=&quot;10051&quot;&gt;&lt;property id=&quot;20148&quot; value=&quot;5&quot;/&gt;&lt;property id=&quot;20300&quot; value=&quot;Slide 6 - &amp;quot;Task 3 – Excel Sales Spreadsheet&amp;quot;&quot;/&gt;&lt;property id=&quot;20307&quot; value=&quot;289&quot;/&gt;&lt;/object&gt;&lt;object type=&quot;3&quot; unique_id=&quot;10052&quot;&gt;&lt;property id=&quot;20148&quot; value=&quot;5&quot;/&gt;&lt;property id=&quot;20300&quot; value=&quot;Slide 7 - &amp;quot;Task 4 – Excel Sales Spreadsheet&amp;quot;&quot;/&gt;&lt;property id=&quot;20307&quot; value=&quot;290&quot;/&gt;&lt;/object&gt;&lt;object type=&quot;3&quot; unique_id=&quot;10053&quot;&gt;&lt;property id=&quot;20148&quot; value=&quot;5&quot;/&gt;&lt;property id=&quot;20300&quot; value=&quot;Slide 8 - &amp;quot;Task 5 – Excel Sales Spreadsheet&amp;quot;&quot;/&gt;&lt;property id=&quot;20307&quot; value=&quot;291&quot;/&gt;&lt;/object&gt;&lt;object type=&quot;3&quot; unique_id=&quot;10054&quot;&gt;&lt;property id=&quot;20148&quot; value=&quot;5&quot;/&gt;&lt;property id=&quot;20300&quot; value=&quot;Slide 9 - &amp;quot;Task 6 – Excel Sales Spreadsheet&amp;quot;&quot;/&gt;&lt;property id=&quot;20307&quot; value=&quot;292&quot;/&gt;&lt;/object&gt;&lt;object type=&quot;3&quot; unique_id=&quot;10055&quot;&gt;&lt;property id=&quot;20148&quot; value=&quot;5&quot;/&gt;&lt;property id=&quot;20300&quot; value=&quot;Slide 10 - &amp;quot;Task 7 – Excel Sales Spreadsheet&amp;quot;&quot;/&gt;&lt;property id=&quot;20307&quot; value=&quot;294&quot;/&gt;&lt;/object&gt;&lt;object type=&quot;3&quot; unique_id=&quot;10056&quot;&gt;&lt;property id=&quot;20148&quot; value=&quot;5&quot;/&gt;&lt;property id=&quot;20300&quot; value=&quot;Slide 11 - &amp;quot;Task 8 – Excel Sales Spreadsheet&amp;quot;&quot;/&gt;&lt;property id=&quot;20307&quot; value=&quot;295&quot;/&gt;&lt;/object&gt;&lt;object type=&quot;3&quot; unique_id=&quot;10057&quot;&gt;&lt;property id=&quot;20148&quot; value=&quot;5&quot;/&gt;&lt;property id=&quot;20300&quot; value=&quot;Slide 12 - &amp;quot;Excel Tutorials – Click to View&amp;quot;&quot;/&gt;&lt;property id=&quot;20307&quot; value=&quot;332&quot;/&gt;&lt;/object&gt;&lt;object type=&quot;3&quot; unique_id=&quot;10058&quot;&gt;&lt;property id=&quot;20148&quot; value=&quot;5&quot;/&gt;&lt;property id=&quot;20300&quot; value=&quot;Slide 13 - &amp;quot;Excel Sales – Assessment (St/Ex/Ad)&amp;quot;&quot;/&gt;&lt;property id=&quot;20307&quot; value=&quot;297&quot;/&gt;&lt;/object&gt;&lt;object type=&quot;3&quot; unique_id=&quot;10059&quot;&gt;&lt;property id=&quot;20148&quot; value=&quot;5&quot;/&gt;&lt;property id=&quot;20300&quot; value=&quot;Slide 14 - &amp;quot;Excel Bookings Scenario&amp;quot;&quot;/&gt;&lt;property id=&quot;20307&quot; value=&quot;299&quot;/&gt;&lt;/object&gt;&lt;object type=&quot;3&quot; unique_id=&quot;10060&quot;&gt;&lt;property id=&quot;20148&quot; value=&quot;5&quot;/&gt;&lt;property id=&quot;20300&quot; value=&quot;Slide 15 - &amp;quot;Task 1 – Excel Bookings Spreadsheet&amp;quot;&quot;/&gt;&lt;property id=&quot;20307&quot; value=&quot;300&quot;/&gt;&lt;/object&gt;&lt;object type=&quot;3&quot; unique_id=&quot;10061&quot;&gt;&lt;property id=&quot;20148&quot; value=&quot;5&quot;/&gt;&lt;property id=&quot;20300&quot; value=&quot;Slide 16 - &amp;quot;Task 2 – Excel Bookings Spreadsheet&amp;quot;&quot;/&gt;&lt;property id=&quot;20307&quot; value=&quot;301&quot;/&gt;&lt;/object&gt;&lt;object type=&quot;3&quot; unique_id=&quot;10062&quot;&gt;&lt;property id=&quot;20148&quot; value=&quot;5&quot;/&gt;&lt;property id=&quot;20300&quot; value=&quot;Slide 17 - &amp;quot;Task 3 – Excel Bookings Spreadsheet&amp;quot;&quot;/&gt;&lt;property id=&quot;20307&quot; value=&quot;302&quot;/&gt;&lt;/object&gt;&lt;object type=&quot;3&quot; unique_id=&quot;10063&quot;&gt;&lt;property id=&quot;20148&quot; value=&quot;5&quot;/&gt;&lt;property id=&quot;20300&quot; value=&quot;Slide 18 - &amp;quot;Task 4 – Excel Bookings Spreadsheet&amp;quot;&quot;/&gt;&lt;property id=&quot;20307&quot; value=&quot;309&quot;/&gt;&lt;/object&gt;&lt;object type=&quot;3&quot; unique_id=&quot;10064&quot;&gt;&lt;property id=&quot;20148&quot; value=&quot;5&quot;/&gt;&lt;property id=&quot;20300&quot; value=&quot;Slide 19 - &amp;quot;Task 5 – Excel Bookings Spreadsheet&amp;quot;&quot;/&gt;&lt;property id=&quot;20307&quot; value=&quot;304&quot;/&gt;&lt;/object&gt;&lt;object type=&quot;3&quot; unique_id=&quot;10065&quot;&gt;&lt;property id=&quot;20148&quot; value=&quot;5&quot;/&gt;&lt;property id=&quot;20300&quot; value=&quot;Slide 20 - &amp;quot;Task 6 – Excel Bookings Spreadsheet&amp;quot;&quot;/&gt;&lt;property id=&quot;20307&quot; value=&quot;305&quot;/&gt;&lt;/object&gt;&lt;object type=&quot;3&quot; unique_id=&quot;10066&quot;&gt;&lt;property id=&quot;20148&quot; value=&quot;5&quot;/&gt;&lt;property id=&quot;20300&quot; value=&quot;Slide 21 - &amp;quot;Task 7 – Excel Bookings Spreadsheet&amp;quot;&quot;/&gt;&lt;property id=&quot;20307&quot; value=&quot;306&quot;/&gt;&lt;/object&gt;&lt;object type=&quot;3&quot; unique_id=&quot;10067&quot;&gt;&lt;property id=&quot;20148&quot; value=&quot;5&quot;/&gt;&lt;property id=&quot;20300&quot; value=&quot;Slide 22 - &amp;quot;Task 8 – Excel Bookings Spreadsheet&amp;quot;&quot;/&gt;&lt;property id=&quot;20307&quot; value=&quot;307&quot;/&gt;&lt;/object&gt;&lt;object type=&quot;3&quot; unique_id=&quot;10068&quot;&gt;&lt;property id=&quot;20148&quot; value=&quot;5&quot;/&gt;&lt;property id=&quot;20300&quot; value=&quot;Slide 23 - &amp;quot;Excel Tutorials – Click to View&amp;quot;&quot;/&gt;&lt;property id=&quot;20307&quot; value=&quot;334&quot;/&gt;&lt;/object&gt;&lt;object type=&quot;3&quot; unique_id=&quot;10069&quot;&gt;&lt;property id=&quot;20148&quot; value=&quot;5&quot;/&gt;&lt;property id=&quot;20300&quot; value=&quot;Slide 24 - &amp;quot;Excel Bookings – Assessment (St/Ex/Ad)&amp;quot;&quot;/&gt;&lt;property id=&quot;20307&quot; value=&quot;308&quot;/&gt;&lt;/object&gt;&lt;object type=&quot;3&quot; unique_id=&quot;10070&quot;&gt;&lt;property id=&quot;20148&quot; value=&quot;5&quot;/&gt;&lt;property id=&quot;20300&quot; value=&quot;Slide 25 - &amp;quot;Graphics Scenario&amp;quot;&quot;/&gt;&lt;property id=&quot;20307&quot; value=&quot;310&quot;/&gt;&lt;/object&gt;&lt;object type=&quot;3&quot; unique_id=&quot;10071&quot;&gt;&lt;property id=&quot;20148&quot; value=&quot;5&quot;/&gt;&lt;property id=&quot;20300&quot; value=&quot;Slide 26 - &amp;quot;Task 1 – Bitmap Montage&amp;quot;&quot;/&gt;&lt;property id=&quot;20307&quot; value=&quot;311&quot;/&gt;&lt;/object&gt;&lt;object type=&quot;3&quot; unique_id=&quot;10072&quot;&gt;&lt;property id=&quot;20148&quot; value=&quot;5&quot;/&gt;&lt;property id=&quot;20300&quot; value=&quot;Slide 27 - &amp;quot;Task 2 – Bitmap Montage&amp;quot;&quot;/&gt;&lt;property id=&quot;20307&quot; value=&quot;312&quot;/&gt;&lt;/object&gt;&lt;object type=&quot;3&quot; unique_id=&quot;10073&quot;&gt;&lt;property id=&quot;20148&quot; value=&quot;5&quot;/&gt;&lt;property id=&quot;20300&quot; value=&quot;Slide 28 - &amp;quot;Task 3 – Bitmap Montage&amp;quot;&quot;/&gt;&lt;property id=&quot;20307&quot; value=&quot;313&quot;/&gt;&lt;/object&gt;&lt;object type=&quot;3&quot; unique_id=&quot;10074&quot;&gt;&lt;property id=&quot;20148&quot; value=&quot;5&quot;/&gt;&lt;property id=&quot;20300&quot; value=&quot;Slide 29 - &amp;quot;Task 4 – Bitmap Montage&amp;quot;&quot;/&gt;&lt;property id=&quot;20307&quot; value=&quot;314&quot;/&gt;&lt;/object&gt;&lt;object type=&quot;3&quot; unique_id=&quot;10075&quot;&gt;&lt;property id=&quot;20148&quot; value=&quot;5&quot;/&gt;&lt;property id=&quot;20300&quot; value=&quot;Slide 30 - &amp;quot;Task 5 – Vector Map&amp;quot;&quot;/&gt;&lt;property id=&quot;20307&quot; value=&quot;315&quot;/&gt;&lt;/object&gt;&lt;object type=&quot;3&quot; unique_id=&quot;10076&quot;&gt;&lt;property id=&quot;20148&quot; value=&quot;5&quot;/&gt;&lt;property id=&quot;20300&quot; value=&quot;Slide 31 - &amp;quot;Task 6 – Vector Map&amp;quot;&quot;/&gt;&lt;property id=&quot;20307&quot; value=&quot;316&quot;/&gt;&lt;/object&gt;&lt;object type=&quot;3&quot; unique_id=&quot;10077&quot;&gt;&lt;property id=&quot;20148&quot; value=&quot;5&quot;/&gt;&lt;property id=&quot;20300&quot; value=&quot;Slide 32 - &amp;quot;Task 7 – Vector Map&amp;quot;&quot;/&gt;&lt;property id=&quot;20307&quot; value=&quot;317&quot;/&gt;&lt;/object&gt;&lt;object type=&quot;3&quot; unique_id=&quot;10078&quot;&gt;&lt;property id=&quot;20148&quot; value=&quot;5&quot;/&gt;&lt;property id=&quot;20300&quot; value=&quot;Slide 33 - &amp;quot;Task 8 – Graphics&amp;quot;&quot;/&gt;&lt;property id=&quot;20307&quot; value=&quot;318&quot;/&gt;&lt;/object&gt;&lt;object type=&quot;3&quot; unique_id=&quot;10079&quot;&gt;&lt;property id=&quot;20148&quot; value=&quot;5&quot;/&gt;&lt;property id=&quot;20300&quot; value=&quot;Slide 34 - &amp;quot;Task 9 – Graphics&amp;quot;&quot;/&gt;&lt;property id=&quot;20307&quot; value=&quot;321&quot;/&gt;&lt;/object&gt;&lt;object type=&quot;3&quot; unique_id=&quot;10080&quot;&gt;&lt;property id=&quot;20148&quot; value=&quot;5&quot;/&gt;&lt;property id=&quot;20300&quot; value=&quot;Slide 35 - &amp;quot;Graphics – Assessment (St/Ex/Ad)&amp;quot;&quot;/&gt;&lt;property id=&quot;20307&quot; value=&quot;319&quot;/&gt;&lt;/object&gt;&lt;object type=&quot;3&quot; unique_id=&quot;10081&quot;&gt;&lt;property id=&quot;20148&quot; value=&quot;5&quot;/&gt;&lt;property id=&quot;20300&quot; value=&quot;Slide 36 - &amp;quot;E-Safety Scenario&amp;quot;&quot;/&gt;&lt;property id=&quot;20307&quot; value=&quot;322&quot;/&gt;&lt;/object&gt;&lt;object type=&quot;3&quot; unique_id=&quot;10082&quot;&gt;&lt;property id=&quot;20148&quot; value=&quot;5&quot;/&gt;&lt;property id=&quot;20300&quot; value=&quot;Slide 37 - &amp;quot;Task 1 – E-Safety&amp;quot;&quot;/&gt;&lt;property id=&quot;20307&quot; value=&quot;323&quot;/&gt;&lt;/object&gt;&lt;object type=&quot;3&quot; unique_id=&quot;10083&quot;&gt;&lt;property id=&quot;20148&quot; value=&quot;5&quot;/&gt;&lt;property id=&quot;20300&quot; value=&quot;Slide 38 - &amp;quot;Task 2 – E-Safety&amp;quot;&quot;/&gt;&lt;property id=&quot;20307&quot; value=&quot;324&quot;/&gt;&lt;/object&gt;&lt;object type=&quot;3&quot; unique_id=&quot;10084&quot;&gt;&lt;property id=&quot;20148&quot; value=&quot;5&quot;/&gt;&lt;property id=&quot;20300&quot; value=&quot;Slide 39 - &amp;quot;Task 3 – E-Safety&amp;quot;&quot;/&gt;&lt;property id=&quot;20307&quot; value=&quot;325&quot;/&gt;&lt;/object&gt;&lt;object type=&quot;3&quot; unique_id=&quot;10085&quot;&gt;&lt;property id=&quot;20148&quot; value=&quot;5&quot;/&gt;&lt;property id=&quot;20300&quot; value=&quot;Slide 40 - &amp;quot;Task 4 – E-Safety&amp;quot;&quot;/&gt;&lt;property id=&quot;20307&quot; value=&quot;326&quot;/&gt;&lt;/object&gt;&lt;object type=&quot;3&quot; unique_id=&quot;10086&quot;&gt;&lt;property id=&quot;20148&quot; value=&quot;5&quot;/&gt;&lt;property id=&quot;20300&quot; value=&quot;Slide 41 - &amp;quot;Task 5 – E-Safety&amp;quot;&quot;/&gt;&lt;property id=&quot;20307&quot; value=&quot;327&quot;/&gt;&lt;/object&gt;&lt;object type=&quot;3&quot; unique_id=&quot;10087&quot;&gt;&lt;property id=&quot;20148&quot; value=&quot;5&quot;/&gt;&lt;property id=&quot;20300&quot; value=&quot;Slide 42 - &amp;quot;Task 6 – E-Safety&amp;quot;&quot;/&gt;&lt;property id=&quot;20307&quot; value=&quot;328&quot;/&gt;&lt;/object&gt;&lt;object type=&quot;3&quot; unique_id=&quot;10088&quot;&gt;&lt;property id=&quot;20148&quot; value=&quot;5&quot;/&gt;&lt;property id=&quot;20300&quot; value=&quot;Slide 43 - &amp;quot;Task 7 – E-Safety&amp;quot;&quot;/&gt;&lt;property id=&quot;20307&quot; value=&quot;329&quot;/&gt;&lt;/object&gt;&lt;object type=&quot;3&quot; unique_id=&quot;10089&quot;&gt;&lt;property id=&quot;20148&quot; value=&quot;5&quot;/&gt;&lt;property id=&quot;20300&quot; value=&quot;Slide 44 - &amp;quot;E-Safety – Assessment (St/Ex/Ad)&amp;quot;&quot;/&gt;&lt;property id=&quot;20307&quot; value=&quot;331&quot;/&gt;&lt;/object&gt;&lt;/object&gt;&lt;object type=&quot;8&quot; unique_id=&quot;10135&quot;&gt;&lt;/object&gt;&lt;/object&gt;&lt;/database&gt;"/>
  <p:tag name="SECTOMILLISECCONVERTED" val="1"/>
  <p:tag name="ISPRING_RESOURCE_PATHS_HASH_2" val="08f788787bcb7a4d543d064184e3ed8f8a1ad1a"/>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ookeWeston">
  <a:themeElements>
    <a:clrScheme name="Custom 8">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1A0AEC"/>
      </a:hlink>
      <a:folHlink>
        <a:srgbClr val="800080"/>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6303C8A099435F469B82EC500073A18D" ma:contentTypeVersion="0" ma:contentTypeDescription="Create a new document." ma:contentTypeScope="" ma:versionID="db11316f7499926a5aef36baba7827a0">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6DD945F-B7B0-4691-A0D0-E2EAD6DA23B3}">
  <ds:schemaRefs>
    <ds:schemaRef ds:uri="http://purl.org/dc/terms/"/>
    <ds:schemaRef ds:uri="http://purl.org/dc/elements/1.1/"/>
    <ds:schemaRef ds:uri="http://schemas.microsoft.com/office/2006/documentManagement/types"/>
    <ds:schemaRef ds:uri="http://schemas.microsoft.com/office/2006/metadata/properties"/>
    <ds:schemaRef ds:uri="http://www.w3.org/XML/1998/namespace"/>
    <ds:schemaRef ds:uri="http://schemas.openxmlformats.org/package/2006/metadata/core-properties"/>
    <ds:schemaRef ds:uri="http://purl.org/dc/dcmitype/"/>
  </ds:schemaRefs>
</ds:datastoreItem>
</file>

<file path=customXml/itemProps2.xml><?xml version="1.0" encoding="utf-8"?>
<ds:datastoreItem xmlns:ds="http://schemas.openxmlformats.org/officeDocument/2006/customXml" ds:itemID="{E16A05FF-1C8D-47AA-A52A-FF79015719B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E5A8F797-114D-47DC-A43E-E9D7D887189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25664</TotalTime>
  <Words>2170</Words>
  <Application>Microsoft Office PowerPoint</Application>
  <PresentationFormat>On-screen Show (4:3)</PresentationFormat>
  <Paragraphs>217</Paragraphs>
  <Slides>13</Slides>
  <Notes>13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BrookeWeston</vt:lpstr>
      <vt:lpstr>PowerPoint Presentation</vt:lpstr>
      <vt:lpstr>Assignment Scenario</vt:lpstr>
      <vt:lpstr>Assignment Scenario</vt:lpstr>
      <vt:lpstr>Learning Outcome 3 – Assignment</vt:lpstr>
      <vt:lpstr>Learning Outcome 3 – Task 1</vt:lpstr>
      <vt:lpstr>Learning Outcome 3 – Task 2</vt:lpstr>
      <vt:lpstr>Learning Outcome 3 – Task 3</vt:lpstr>
      <vt:lpstr>Learning Outcome 3 – Task 4 and 5</vt:lpstr>
      <vt:lpstr>Learning Outcome 3 – Task 6</vt:lpstr>
      <vt:lpstr>Learning Outcome 3 – Task 7</vt:lpstr>
      <vt:lpstr>Learning Outcome 3 – Task 8</vt:lpstr>
      <vt:lpstr>Learning Outcome 3 – Task 9</vt:lpstr>
      <vt:lpstr>LO3 – Assessment (P, M, D)</vt:lpstr>
    </vt:vector>
  </TitlesOfParts>
  <Company>Brooke Weston CTC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R002 Unit 2 - LO1 Cambridge L2</dc:title>
  <dc:subject>eBusiness</dc:subject>
  <dc:creator>KPA</dc:creator>
  <cp:lastModifiedBy>Stephen Rafferty</cp:lastModifiedBy>
  <cp:revision>1156</cp:revision>
  <cp:lastPrinted>2012-09-28T14:36:43Z</cp:lastPrinted>
  <dcterms:created xsi:type="dcterms:W3CDTF">2008-03-12T11:01:44Z</dcterms:created>
  <dcterms:modified xsi:type="dcterms:W3CDTF">2014-02-09T16:22:15Z</dcterms:modified>
  <cp:category>Unit 01</cp:category>
</cp:coreProperties>
</file>

<file path=docProps/custom.xml><?xml version="1.0" encoding="utf-8"?>
<Properties xmlns="http://schemas.openxmlformats.org/officeDocument/2006/custom-properties" xmlns:vt="http://schemas.openxmlformats.org/officeDocument/2006/docPropsVTypes">
  <property fmtid="{64440492-4C8B-11D1-8B70-080036B11A03}" pid="4">
    <vt:lpwstr>Brooke Weston Academy</vt:lpwstr>
  </property>
  <property fmtid="{D5CDD505-2E9C-101B-9397-08002B2CF9AE}" pid="2" name="ContentTypeId">
    <vt:lpwstr>0x0101006303C8A099435F469B82EC500073A18D</vt:lpwstr>
  </property>
  <property fmtid="{D5CDD505-2E9C-101B-9397-08002B2CF9AE}" pid="3" name="Unit">
    <vt:lpwstr>U1</vt:lpwstr>
  </property>
</Properties>
</file>